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82" r:id="rId1"/>
  </p:sldMasterIdLst>
  <p:notesMasterIdLst>
    <p:notesMasterId r:id="rId25"/>
  </p:notesMasterIdLst>
  <p:sldIdLst>
    <p:sldId id="256" r:id="rId2"/>
    <p:sldId id="291" r:id="rId3"/>
    <p:sldId id="270" r:id="rId4"/>
    <p:sldId id="279" r:id="rId5"/>
    <p:sldId id="292" r:id="rId6"/>
    <p:sldId id="293" r:id="rId7"/>
    <p:sldId id="294" r:id="rId8"/>
    <p:sldId id="295" r:id="rId9"/>
    <p:sldId id="262" r:id="rId10"/>
    <p:sldId id="287" r:id="rId11"/>
    <p:sldId id="267" r:id="rId12"/>
    <p:sldId id="284" r:id="rId13"/>
    <p:sldId id="283" r:id="rId14"/>
    <p:sldId id="296" r:id="rId15"/>
    <p:sldId id="301" r:id="rId16"/>
    <p:sldId id="297" r:id="rId17"/>
    <p:sldId id="302" r:id="rId18"/>
    <p:sldId id="280" r:id="rId19"/>
    <p:sldId id="271" r:id="rId20"/>
    <p:sldId id="300" r:id="rId21"/>
    <p:sldId id="272" r:id="rId22"/>
    <p:sldId id="285" r:id="rId23"/>
    <p:sldId id="303" r:id="rId24"/>
  </p:sldIdLst>
  <p:sldSz cx="9144000" cy="5143500" type="screen16x9"/>
  <p:notesSz cx="6858000" cy="9144000"/>
  <p:embeddedFontLst>
    <p:embeddedFont>
      <p:font typeface="Century Gothic" panose="020B0502020202020204" pitchFamily="34" charset="0"/>
      <p:regular r:id="rId26"/>
      <p:bold r:id="rId27"/>
      <p:italic r:id="rId28"/>
      <p:boldItalic r:id="rId29"/>
    </p:embeddedFont>
    <p:embeddedFont>
      <p:font typeface="Wingdings 3" panose="050401020108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7B8EF7-BAB4-446D-AC3F-D62DD2D4EE7D}" v="7" dt="2023-08-02T23:19:15.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94798" autoAdjust="0"/>
  </p:normalViewPr>
  <p:slideViewPr>
    <p:cSldViewPr snapToGrid="0">
      <p:cViewPr varScale="1">
        <p:scale>
          <a:sx n="140" d="100"/>
          <a:sy n="140" d="100"/>
        </p:scale>
        <p:origin x="86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Humphreys Lucas" userId="4fd7d68ded95ad6d" providerId="LiveId" clId="{FF7B8EF7-BAB4-446D-AC3F-D62DD2D4EE7D}"/>
    <pc:docChg chg="delSld modSld modMainMaster">
      <pc:chgData name="Nathan Humphreys Lucas" userId="4fd7d68ded95ad6d" providerId="LiveId" clId="{FF7B8EF7-BAB4-446D-AC3F-D62DD2D4EE7D}" dt="2023-08-02T23:19:15.869" v="9"/>
      <pc:docMkLst>
        <pc:docMk/>
      </pc:docMkLst>
      <pc:sldChg chg="modTransition">
        <pc:chgData name="Nathan Humphreys Lucas" userId="4fd7d68ded95ad6d" providerId="LiveId" clId="{FF7B8EF7-BAB4-446D-AC3F-D62DD2D4EE7D}" dt="2023-08-02T23:19:15.869" v="9"/>
        <pc:sldMkLst>
          <pc:docMk/>
          <pc:sldMk cId="0" sldId="256"/>
        </pc:sldMkLst>
      </pc:sldChg>
      <pc:sldChg chg="modTransition">
        <pc:chgData name="Nathan Humphreys Lucas" userId="4fd7d68ded95ad6d" providerId="LiveId" clId="{FF7B8EF7-BAB4-446D-AC3F-D62DD2D4EE7D}" dt="2023-08-02T23:19:15.869" v="9"/>
        <pc:sldMkLst>
          <pc:docMk/>
          <pc:sldMk cId="0" sldId="262"/>
        </pc:sldMkLst>
      </pc:sldChg>
      <pc:sldChg chg="del">
        <pc:chgData name="Nathan Humphreys Lucas" userId="4fd7d68ded95ad6d" providerId="LiveId" clId="{FF7B8EF7-BAB4-446D-AC3F-D62DD2D4EE7D}" dt="2023-08-02T23:16:59.003" v="0" actId="2696"/>
        <pc:sldMkLst>
          <pc:docMk/>
          <pc:sldMk cId="1042687992" sldId="266"/>
        </pc:sldMkLst>
      </pc:sldChg>
      <pc:sldChg chg="modTransition">
        <pc:chgData name="Nathan Humphreys Lucas" userId="4fd7d68ded95ad6d" providerId="LiveId" clId="{FF7B8EF7-BAB4-446D-AC3F-D62DD2D4EE7D}" dt="2023-08-02T23:19:15.869" v="9"/>
        <pc:sldMkLst>
          <pc:docMk/>
          <pc:sldMk cId="3741465271" sldId="267"/>
        </pc:sldMkLst>
      </pc:sldChg>
      <pc:sldChg chg="modTransition">
        <pc:chgData name="Nathan Humphreys Lucas" userId="4fd7d68ded95ad6d" providerId="LiveId" clId="{FF7B8EF7-BAB4-446D-AC3F-D62DD2D4EE7D}" dt="2023-08-02T23:19:15.869" v="9"/>
        <pc:sldMkLst>
          <pc:docMk/>
          <pc:sldMk cId="3718525477" sldId="270"/>
        </pc:sldMkLst>
      </pc:sldChg>
      <pc:sldChg chg="modTransition">
        <pc:chgData name="Nathan Humphreys Lucas" userId="4fd7d68ded95ad6d" providerId="LiveId" clId="{FF7B8EF7-BAB4-446D-AC3F-D62DD2D4EE7D}" dt="2023-08-02T23:19:15.869" v="9"/>
        <pc:sldMkLst>
          <pc:docMk/>
          <pc:sldMk cId="4108610676" sldId="271"/>
        </pc:sldMkLst>
      </pc:sldChg>
      <pc:sldChg chg="modTransition">
        <pc:chgData name="Nathan Humphreys Lucas" userId="4fd7d68ded95ad6d" providerId="LiveId" clId="{FF7B8EF7-BAB4-446D-AC3F-D62DD2D4EE7D}" dt="2023-08-02T23:19:15.869" v="9"/>
        <pc:sldMkLst>
          <pc:docMk/>
          <pc:sldMk cId="2773962698" sldId="272"/>
        </pc:sldMkLst>
      </pc:sldChg>
      <pc:sldChg chg="modTransition">
        <pc:chgData name="Nathan Humphreys Lucas" userId="4fd7d68ded95ad6d" providerId="LiveId" clId="{FF7B8EF7-BAB4-446D-AC3F-D62DD2D4EE7D}" dt="2023-08-02T23:19:15.869" v="9"/>
        <pc:sldMkLst>
          <pc:docMk/>
          <pc:sldMk cId="2417622419" sldId="279"/>
        </pc:sldMkLst>
      </pc:sldChg>
      <pc:sldChg chg="modTransition">
        <pc:chgData name="Nathan Humphreys Lucas" userId="4fd7d68ded95ad6d" providerId="LiveId" clId="{FF7B8EF7-BAB4-446D-AC3F-D62DD2D4EE7D}" dt="2023-08-02T23:19:15.869" v="9"/>
        <pc:sldMkLst>
          <pc:docMk/>
          <pc:sldMk cId="1782327822" sldId="280"/>
        </pc:sldMkLst>
      </pc:sldChg>
      <pc:sldChg chg="modTransition">
        <pc:chgData name="Nathan Humphreys Lucas" userId="4fd7d68ded95ad6d" providerId="LiveId" clId="{FF7B8EF7-BAB4-446D-AC3F-D62DD2D4EE7D}" dt="2023-08-02T23:19:15.869" v="9"/>
        <pc:sldMkLst>
          <pc:docMk/>
          <pc:sldMk cId="3100351051" sldId="283"/>
        </pc:sldMkLst>
      </pc:sldChg>
      <pc:sldChg chg="modTransition">
        <pc:chgData name="Nathan Humphreys Lucas" userId="4fd7d68ded95ad6d" providerId="LiveId" clId="{FF7B8EF7-BAB4-446D-AC3F-D62DD2D4EE7D}" dt="2023-08-02T23:19:15.869" v="9"/>
        <pc:sldMkLst>
          <pc:docMk/>
          <pc:sldMk cId="2285816959" sldId="284"/>
        </pc:sldMkLst>
      </pc:sldChg>
      <pc:sldChg chg="modTransition">
        <pc:chgData name="Nathan Humphreys Lucas" userId="4fd7d68ded95ad6d" providerId="LiveId" clId="{FF7B8EF7-BAB4-446D-AC3F-D62DD2D4EE7D}" dt="2023-08-02T23:19:15.869" v="9"/>
        <pc:sldMkLst>
          <pc:docMk/>
          <pc:sldMk cId="2941863473" sldId="285"/>
        </pc:sldMkLst>
      </pc:sldChg>
      <pc:sldChg chg="modTransition">
        <pc:chgData name="Nathan Humphreys Lucas" userId="4fd7d68ded95ad6d" providerId="LiveId" clId="{FF7B8EF7-BAB4-446D-AC3F-D62DD2D4EE7D}" dt="2023-08-02T23:19:15.869" v="9"/>
        <pc:sldMkLst>
          <pc:docMk/>
          <pc:sldMk cId="1642864584" sldId="287"/>
        </pc:sldMkLst>
      </pc:sldChg>
      <pc:sldChg chg="modTransition">
        <pc:chgData name="Nathan Humphreys Lucas" userId="4fd7d68ded95ad6d" providerId="LiveId" clId="{FF7B8EF7-BAB4-446D-AC3F-D62DD2D4EE7D}" dt="2023-08-02T23:19:15.869" v="9"/>
        <pc:sldMkLst>
          <pc:docMk/>
          <pc:sldMk cId="1260699080" sldId="291"/>
        </pc:sldMkLst>
      </pc:sldChg>
      <pc:sldChg chg="modTransition">
        <pc:chgData name="Nathan Humphreys Lucas" userId="4fd7d68ded95ad6d" providerId="LiveId" clId="{FF7B8EF7-BAB4-446D-AC3F-D62DD2D4EE7D}" dt="2023-08-02T23:19:15.869" v="9"/>
        <pc:sldMkLst>
          <pc:docMk/>
          <pc:sldMk cId="786990411" sldId="292"/>
        </pc:sldMkLst>
      </pc:sldChg>
      <pc:sldChg chg="modTransition">
        <pc:chgData name="Nathan Humphreys Lucas" userId="4fd7d68ded95ad6d" providerId="LiveId" clId="{FF7B8EF7-BAB4-446D-AC3F-D62DD2D4EE7D}" dt="2023-08-02T23:19:15.869" v="9"/>
        <pc:sldMkLst>
          <pc:docMk/>
          <pc:sldMk cId="760424340" sldId="293"/>
        </pc:sldMkLst>
      </pc:sldChg>
      <pc:sldChg chg="modTransition">
        <pc:chgData name="Nathan Humphreys Lucas" userId="4fd7d68ded95ad6d" providerId="LiveId" clId="{FF7B8EF7-BAB4-446D-AC3F-D62DD2D4EE7D}" dt="2023-08-02T23:19:15.869" v="9"/>
        <pc:sldMkLst>
          <pc:docMk/>
          <pc:sldMk cId="1628037219" sldId="294"/>
        </pc:sldMkLst>
      </pc:sldChg>
      <pc:sldChg chg="modTransition">
        <pc:chgData name="Nathan Humphreys Lucas" userId="4fd7d68ded95ad6d" providerId="LiveId" clId="{FF7B8EF7-BAB4-446D-AC3F-D62DD2D4EE7D}" dt="2023-08-02T23:19:15.869" v="9"/>
        <pc:sldMkLst>
          <pc:docMk/>
          <pc:sldMk cId="3694636762" sldId="295"/>
        </pc:sldMkLst>
      </pc:sldChg>
      <pc:sldChg chg="modTransition">
        <pc:chgData name="Nathan Humphreys Lucas" userId="4fd7d68ded95ad6d" providerId="LiveId" clId="{FF7B8EF7-BAB4-446D-AC3F-D62DD2D4EE7D}" dt="2023-08-02T23:19:15.869" v="9"/>
        <pc:sldMkLst>
          <pc:docMk/>
          <pc:sldMk cId="3143609688" sldId="296"/>
        </pc:sldMkLst>
      </pc:sldChg>
      <pc:sldChg chg="modTransition">
        <pc:chgData name="Nathan Humphreys Lucas" userId="4fd7d68ded95ad6d" providerId="LiveId" clId="{FF7B8EF7-BAB4-446D-AC3F-D62DD2D4EE7D}" dt="2023-08-02T23:19:15.869" v="9"/>
        <pc:sldMkLst>
          <pc:docMk/>
          <pc:sldMk cId="66951834" sldId="297"/>
        </pc:sldMkLst>
      </pc:sldChg>
      <pc:sldChg chg="del">
        <pc:chgData name="Nathan Humphreys Lucas" userId="4fd7d68ded95ad6d" providerId="LiveId" clId="{FF7B8EF7-BAB4-446D-AC3F-D62DD2D4EE7D}" dt="2023-08-02T23:17:03.297" v="1" actId="2696"/>
        <pc:sldMkLst>
          <pc:docMk/>
          <pc:sldMk cId="1934774617" sldId="298"/>
        </pc:sldMkLst>
      </pc:sldChg>
      <pc:sldChg chg="del">
        <pc:chgData name="Nathan Humphreys Lucas" userId="4fd7d68ded95ad6d" providerId="LiveId" clId="{FF7B8EF7-BAB4-446D-AC3F-D62DD2D4EE7D}" dt="2023-08-02T23:17:09.369" v="2" actId="2696"/>
        <pc:sldMkLst>
          <pc:docMk/>
          <pc:sldMk cId="683111786" sldId="299"/>
        </pc:sldMkLst>
      </pc:sldChg>
      <pc:sldChg chg="modTransition">
        <pc:chgData name="Nathan Humphreys Lucas" userId="4fd7d68ded95ad6d" providerId="LiveId" clId="{FF7B8EF7-BAB4-446D-AC3F-D62DD2D4EE7D}" dt="2023-08-02T23:19:15.869" v="9"/>
        <pc:sldMkLst>
          <pc:docMk/>
          <pc:sldMk cId="1642920334" sldId="300"/>
        </pc:sldMkLst>
      </pc:sldChg>
      <pc:sldChg chg="modTransition">
        <pc:chgData name="Nathan Humphreys Lucas" userId="4fd7d68ded95ad6d" providerId="LiveId" clId="{FF7B8EF7-BAB4-446D-AC3F-D62DD2D4EE7D}" dt="2023-08-02T23:19:15.869" v="9"/>
        <pc:sldMkLst>
          <pc:docMk/>
          <pc:sldMk cId="1159844722" sldId="301"/>
        </pc:sldMkLst>
      </pc:sldChg>
      <pc:sldChg chg="modTransition">
        <pc:chgData name="Nathan Humphreys Lucas" userId="4fd7d68ded95ad6d" providerId="LiveId" clId="{FF7B8EF7-BAB4-446D-AC3F-D62DD2D4EE7D}" dt="2023-08-02T23:19:15.869" v="9"/>
        <pc:sldMkLst>
          <pc:docMk/>
          <pc:sldMk cId="4147400763" sldId="302"/>
        </pc:sldMkLst>
      </pc:sldChg>
      <pc:sldMasterChg chg="modTransition modSldLayout">
        <pc:chgData name="Nathan Humphreys Lucas" userId="4fd7d68ded95ad6d" providerId="LiveId" clId="{FF7B8EF7-BAB4-446D-AC3F-D62DD2D4EE7D}" dt="2023-08-02T23:19:15.869" v="9"/>
        <pc:sldMasterMkLst>
          <pc:docMk/>
          <pc:sldMasterMk cId="43809850" sldId="2147483982"/>
        </pc:sldMasterMkLst>
        <pc:sldLayoutChg chg="modTransition">
          <pc:chgData name="Nathan Humphreys Lucas" userId="4fd7d68ded95ad6d" providerId="LiveId" clId="{FF7B8EF7-BAB4-446D-AC3F-D62DD2D4EE7D}" dt="2023-08-02T23:19:15.869" v="9"/>
          <pc:sldLayoutMkLst>
            <pc:docMk/>
            <pc:sldMasterMk cId="43809850" sldId="2147483982"/>
            <pc:sldLayoutMk cId="1509882835" sldId="2147483983"/>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31700571" sldId="2147483984"/>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686152296" sldId="2147483985"/>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893877748" sldId="2147483986"/>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1013342785" sldId="2147483987"/>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1271037181" sldId="2147483988"/>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759813972" sldId="2147483989"/>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475566213" sldId="2147483990"/>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515400874" sldId="2147483991"/>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985596543" sldId="2147483992"/>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796385113" sldId="2147483993"/>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914822567" sldId="2147483994"/>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195008079" sldId="2147483995"/>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1880729207" sldId="2147483996"/>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4288199249" sldId="2147483997"/>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4010678947" sldId="2147483998"/>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739574459" sldId="2147483999"/>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3827324505" sldId="2147484000"/>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2740436619" sldId="2147484001"/>
          </pc:sldLayoutMkLst>
        </pc:sldLayoutChg>
        <pc:sldLayoutChg chg="modTransition">
          <pc:chgData name="Nathan Humphreys Lucas" userId="4fd7d68ded95ad6d" providerId="LiveId" clId="{FF7B8EF7-BAB4-446D-AC3F-D62DD2D4EE7D}" dt="2023-08-02T23:19:15.869" v="9"/>
          <pc:sldLayoutMkLst>
            <pc:docMk/>
            <pc:sldMasterMk cId="43809850" sldId="2147483982"/>
            <pc:sldLayoutMk cId="794570530" sldId="214748400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BA5AD8-40EF-4771-B07B-2BAC91D3D439}" type="doc">
      <dgm:prSet loTypeId="urn:microsoft.com/office/officeart/2005/8/layout/matrix2" loCatId="matrix" qsTypeId="urn:microsoft.com/office/officeart/2005/8/quickstyle/simple1" qsCatId="simple" csTypeId="urn:microsoft.com/office/officeart/2005/8/colors/accent1_2" csCatId="accent1"/>
      <dgm:spPr/>
      <dgm:t>
        <a:bodyPr/>
        <a:lstStyle/>
        <a:p>
          <a:endParaRPr lang="en-US"/>
        </a:p>
      </dgm:t>
    </dgm:pt>
    <dgm:pt modelId="{709D7A8C-37F1-473D-BCC6-0EE724A7C3D5}">
      <dgm:prSet/>
      <dgm:spPr/>
      <dgm:t>
        <a:bodyPr/>
        <a:lstStyle/>
        <a:p>
          <a:r>
            <a:rPr lang="en-US"/>
            <a:t>Severe Storms take the cake; claiming 27.3% of all natural disasters over the last 70 years</a:t>
          </a:r>
        </a:p>
      </dgm:t>
    </dgm:pt>
    <dgm:pt modelId="{D6DD3BFC-3FD5-445F-813F-6E30C207796F}" type="parTrans" cxnId="{C5232B42-DD63-4528-B5D1-774AD67F783A}">
      <dgm:prSet/>
      <dgm:spPr/>
      <dgm:t>
        <a:bodyPr/>
        <a:lstStyle/>
        <a:p>
          <a:endParaRPr lang="en-US"/>
        </a:p>
      </dgm:t>
    </dgm:pt>
    <dgm:pt modelId="{5EB41AF1-5FD2-48F5-A008-336875ED93E0}" type="sibTrans" cxnId="{C5232B42-DD63-4528-B5D1-774AD67F783A}">
      <dgm:prSet/>
      <dgm:spPr/>
      <dgm:t>
        <a:bodyPr/>
        <a:lstStyle/>
        <a:p>
          <a:endParaRPr lang="en-US"/>
        </a:p>
      </dgm:t>
    </dgm:pt>
    <dgm:pt modelId="{61C931FB-C40A-4DAC-8A9F-0B8F007493CA}">
      <dgm:prSet/>
      <dgm:spPr/>
      <dgm:t>
        <a:bodyPr/>
        <a:lstStyle/>
        <a:p>
          <a:r>
            <a:rPr lang="en-US"/>
            <a:t>Hurricanes followed close by at 20.4%</a:t>
          </a:r>
        </a:p>
      </dgm:t>
    </dgm:pt>
    <dgm:pt modelId="{D1F33B75-83B1-4F99-95DD-46915BC91A10}" type="parTrans" cxnId="{2C9159AD-44E7-486A-9C0E-63B512498C39}">
      <dgm:prSet/>
      <dgm:spPr/>
      <dgm:t>
        <a:bodyPr/>
        <a:lstStyle/>
        <a:p>
          <a:endParaRPr lang="en-US"/>
        </a:p>
      </dgm:t>
    </dgm:pt>
    <dgm:pt modelId="{295102A8-3868-4F4B-A604-3FC10A4A3906}" type="sibTrans" cxnId="{2C9159AD-44E7-486A-9C0E-63B512498C39}">
      <dgm:prSet/>
      <dgm:spPr/>
      <dgm:t>
        <a:bodyPr/>
        <a:lstStyle/>
        <a:p>
          <a:endParaRPr lang="en-US"/>
        </a:p>
      </dgm:t>
    </dgm:pt>
    <dgm:pt modelId="{26DAB646-DFFD-4CED-8980-9544B814365A}">
      <dgm:prSet/>
      <dgm:spPr/>
      <dgm:t>
        <a:bodyPr/>
        <a:lstStyle/>
        <a:p>
          <a:r>
            <a:rPr lang="en-US"/>
            <a:t>Remaining:</a:t>
          </a:r>
        </a:p>
      </dgm:t>
    </dgm:pt>
    <dgm:pt modelId="{15F08FF1-66F9-4B96-874A-1D501620D2DA}" type="parTrans" cxnId="{3AFF61AD-4A68-4A75-B2DE-90910B9CE3FF}">
      <dgm:prSet/>
      <dgm:spPr/>
      <dgm:t>
        <a:bodyPr/>
        <a:lstStyle/>
        <a:p>
          <a:endParaRPr lang="en-US"/>
        </a:p>
      </dgm:t>
    </dgm:pt>
    <dgm:pt modelId="{D97A009C-2138-451E-A9F1-4CAF740C3C1D}" type="sibTrans" cxnId="{3AFF61AD-4A68-4A75-B2DE-90910B9CE3FF}">
      <dgm:prSet/>
      <dgm:spPr/>
      <dgm:t>
        <a:bodyPr/>
        <a:lstStyle/>
        <a:p>
          <a:endParaRPr lang="en-US"/>
        </a:p>
      </dgm:t>
    </dgm:pt>
    <dgm:pt modelId="{3C1AC440-2E1E-4276-9F55-8DE2744B64EC}">
      <dgm:prSet/>
      <dgm:spPr/>
      <dgm:t>
        <a:bodyPr/>
        <a:lstStyle/>
        <a:p>
          <a:r>
            <a:rPr lang="en-US"/>
            <a:t>Floods</a:t>
          </a:r>
        </a:p>
      </dgm:t>
    </dgm:pt>
    <dgm:pt modelId="{FDF48803-9DE7-4124-B3EF-9736F7D2EA2A}" type="parTrans" cxnId="{539EECA0-CE95-4CFB-A912-B80740C2A662}">
      <dgm:prSet/>
      <dgm:spPr/>
      <dgm:t>
        <a:bodyPr/>
        <a:lstStyle/>
        <a:p>
          <a:endParaRPr lang="en-US"/>
        </a:p>
      </dgm:t>
    </dgm:pt>
    <dgm:pt modelId="{26E8FD5E-14A2-4DC5-9892-B4F3EF364969}" type="sibTrans" cxnId="{539EECA0-CE95-4CFB-A912-B80740C2A662}">
      <dgm:prSet/>
      <dgm:spPr/>
      <dgm:t>
        <a:bodyPr/>
        <a:lstStyle/>
        <a:p>
          <a:endParaRPr lang="en-US"/>
        </a:p>
      </dgm:t>
    </dgm:pt>
    <dgm:pt modelId="{7A409C88-A726-47D8-B63F-F16B0C2F7DDC}">
      <dgm:prSet/>
      <dgm:spPr/>
      <dgm:t>
        <a:bodyPr/>
        <a:lstStyle/>
        <a:p>
          <a:r>
            <a:rPr lang="en-US"/>
            <a:t>Biological (covid)</a:t>
          </a:r>
        </a:p>
      </dgm:t>
    </dgm:pt>
    <dgm:pt modelId="{B3BF5371-5AAA-46B2-BCA1-61E99528B5F3}" type="parTrans" cxnId="{9FC0F35B-2190-498D-855E-D041DF72409F}">
      <dgm:prSet/>
      <dgm:spPr/>
      <dgm:t>
        <a:bodyPr/>
        <a:lstStyle/>
        <a:p>
          <a:endParaRPr lang="en-US"/>
        </a:p>
      </dgm:t>
    </dgm:pt>
    <dgm:pt modelId="{B8E5FECC-14C9-4A8F-AF5D-9BD30107617C}" type="sibTrans" cxnId="{9FC0F35B-2190-498D-855E-D041DF72409F}">
      <dgm:prSet/>
      <dgm:spPr/>
      <dgm:t>
        <a:bodyPr/>
        <a:lstStyle/>
        <a:p>
          <a:endParaRPr lang="en-US"/>
        </a:p>
      </dgm:t>
    </dgm:pt>
    <dgm:pt modelId="{14244824-F36B-498B-A961-82A1F76B25B0}">
      <dgm:prSet/>
      <dgm:spPr/>
      <dgm:t>
        <a:bodyPr/>
        <a:lstStyle/>
        <a:p>
          <a:r>
            <a:rPr lang="en-US"/>
            <a:t>Snowstorms</a:t>
          </a:r>
        </a:p>
      </dgm:t>
    </dgm:pt>
    <dgm:pt modelId="{ADC09DB7-C854-412A-941F-3C8F79593D77}" type="parTrans" cxnId="{08362DDE-AC86-49DF-B1CF-235285D9331C}">
      <dgm:prSet/>
      <dgm:spPr/>
      <dgm:t>
        <a:bodyPr/>
        <a:lstStyle/>
        <a:p>
          <a:endParaRPr lang="en-US"/>
        </a:p>
      </dgm:t>
    </dgm:pt>
    <dgm:pt modelId="{1ED1CF0C-BBE1-43C5-9157-63B1FA978056}" type="sibTrans" cxnId="{08362DDE-AC86-49DF-B1CF-235285D9331C}">
      <dgm:prSet/>
      <dgm:spPr/>
      <dgm:t>
        <a:bodyPr/>
        <a:lstStyle/>
        <a:p>
          <a:endParaRPr lang="en-US"/>
        </a:p>
      </dgm:t>
    </dgm:pt>
    <dgm:pt modelId="{D4B2E785-53BE-4D3A-853C-87CFB625A98F}">
      <dgm:prSet/>
      <dgm:spPr/>
      <dgm:t>
        <a:bodyPr/>
        <a:lstStyle/>
        <a:p>
          <a:r>
            <a:rPr lang="en-US"/>
            <a:t>Fires</a:t>
          </a:r>
        </a:p>
      </dgm:t>
    </dgm:pt>
    <dgm:pt modelId="{3A528B36-D737-4BB9-B19D-B3C446D1BBD8}" type="parTrans" cxnId="{71E6848C-253F-479D-844D-079509FCEC4B}">
      <dgm:prSet/>
      <dgm:spPr/>
      <dgm:t>
        <a:bodyPr/>
        <a:lstStyle/>
        <a:p>
          <a:endParaRPr lang="en-US"/>
        </a:p>
      </dgm:t>
    </dgm:pt>
    <dgm:pt modelId="{23A95730-2199-494F-8332-9AED7C19BEEF}" type="sibTrans" cxnId="{71E6848C-253F-479D-844D-079509FCEC4B}">
      <dgm:prSet/>
      <dgm:spPr/>
      <dgm:t>
        <a:bodyPr/>
        <a:lstStyle/>
        <a:p>
          <a:endParaRPr lang="en-US"/>
        </a:p>
      </dgm:t>
    </dgm:pt>
    <dgm:pt modelId="{7E51F4C3-0817-4F66-9CE9-B952AB3D0E99}">
      <dgm:prSet/>
      <dgm:spPr/>
      <dgm:t>
        <a:bodyPr/>
        <a:lstStyle/>
        <a:p>
          <a:r>
            <a:rPr lang="en-US"/>
            <a:t>Ice Storms</a:t>
          </a:r>
        </a:p>
      </dgm:t>
    </dgm:pt>
    <dgm:pt modelId="{823EAB15-BA90-45F8-9974-BD6F56C46B00}" type="parTrans" cxnId="{42DB0E2F-E5E3-40B0-A339-738C6D3C64FD}">
      <dgm:prSet/>
      <dgm:spPr/>
      <dgm:t>
        <a:bodyPr/>
        <a:lstStyle/>
        <a:p>
          <a:endParaRPr lang="en-US"/>
        </a:p>
      </dgm:t>
    </dgm:pt>
    <dgm:pt modelId="{63908E95-63B0-43CE-A313-79331F16F01C}" type="sibTrans" cxnId="{42DB0E2F-E5E3-40B0-A339-738C6D3C64FD}">
      <dgm:prSet/>
      <dgm:spPr/>
      <dgm:t>
        <a:bodyPr/>
        <a:lstStyle/>
        <a:p>
          <a:endParaRPr lang="en-US"/>
        </a:p>
      </dgm:t>
    </dgm:pt>
    <dgm:pt modelId="{6B76A5EA-7F4E-4BF5-86C6-90561F502B12}">
      <dgm:prSet/>
      <dgm:spPr/>
      <dgm:t>
        <a:bodyPr/>
        <a:lstStyle/>
        <a:p>
          <a:r>
            <a:rPr lang="en-US"/>
            <a:t>Tornados</a:t>
          </a:r>
        </a:p>
      </dgm:t>
    </dgm:pt>
    <dgm:pt modelId="{03525CC1-B714-464F-928F-1E1352E44A96}" type="parTrans" cxnId="{E62D9905-8D1A-4CE6-8422-CBCA9E4890AF}">
      <dgm:prSet/>
      <dgm:spPr/>
      <dgm:t>
        <a:bodyPr/>
        <a:lstStyle/>
        <a:p>
          <a:endParaRPr lang="en-US"/>
        </a:p>
      </dgm:t>
    </dgm:pt>
    <dgm:pt modelId="{38FEC788-1BE0-487B-9C81-569A23279FEA}" type="sibTrans" cxnId="{E62D9905-8D1A-4CE6-8422-CBCA9E4890AF}">
      <dgm:prSet/>
      <dgm:spPr/>
      <dgm:t>
        <a:bodyPr/>
        <a:lstStyle/>
        <a:p>
          <a:endParaRPr lang="en-US"/>
        </a:p>
      </dgm:t>
    </dgm:pt>
    <dgm:pt modelId="{052AB4A1-EC1D-4431-BCAC-408EEECE4246}">
      <dgm:prSet/>
      <dgm:spPr/>
      <dgm:t>
        <a:bodyPr/>
        <a:lstStyle/>
        <a:p>
          <a:r>
            <a:rPr lang="en-US"/>
            <a:t>Drought</a:t>
          </a:r>
        </a:p>
      </dgm:t>
    </dgm:pt>
    <dgm:pt modelId="{60C02E87-FB7D-41B6-A1CB-F0C8017D3B6F}" type="parTrans" cxnId="{99026350-FB66-4C5C-87B1-52FDF23C5CDA}">
      <dgm:prSet/>
      <dgm:spPr/>
      <dgm:t>
        <a:bodyPr/>
        <a:lstStyle/>
        <a:p>
          <a:endParaRPr lang="en-US"/>
        </a:p>
      </dgm:t>
    </dgm:pt>
    <dgm:pt modelId="{9044ACFE-C332-4A5E-B810-B844CAEC5E59}" type="sibTrans" cxnId="{99026350-FB66-4C5C-87B1-52FDF23C5CDA}">
      <dgm:prSet/>
      <dgm:spPr/>
      <dgm:t>
        <a:bodyPr/>
        <a:lstStyle/>
        <a:p>
          <a:endParaRPr lang="en-US"/>
        </a:p>
      </dgm:t>
    </dgm:pt>
    <dgm:pt modelId="{BBEC454F-8A54-4AE5-8CC2-A8FEAAFC6992}">
      <dgm:prSet/>
      <dgm:spPr/>
      <dgm:t>
        <a:bodyPr/>
        <a:lstStyle/>
        <a:p>
          <a:r>
            <a:rPr lang="en-US"/>
            <a:t>Coastal Storms</a:t>
          </a:r>
        </a:p>
      </dgm:t>
    </dgm:pt>
    <dgm:pt modelId="{ED467820-2EE2-41F9-879C-7A841D7C6769}" type="parTrans" cxnId="{CF3111EB-1811-431C-AD83-4B2CBF541D2F}">
      <dgm:prSet/>
      <dgm:spPr/>
      <dgm:t>
        <a:bodyPr/>
        <a:lstStyle/>
        <a:p>
          <a:endParaRPr lang="en-US"/>
        </a:p>
      </dgm:t>
    </dgm:pt>
    <dgm:pt modelId="{638BAB83-105E-49CD-BC2C-E7748CD93F02}" type="sibTrans" cxnId="{CF3111EB-1811-431C-AD83-4B2CBF541D2F}">
      <dgm:prSet/>
      <dgm:spPr/>
      <dgm:t>
        <a:bodyPr/>
        <a:lstStyle/>
        <a:p>
          <a:endParaRPr lang="en-US"/>
        </a:p>
      </dgm:t>
    </dgm:pt>
    <dgm:pt modelId="{BA69172E-4793-474D-B8EF-E23AF14142B2}">
      <dgm:prSet/>
      <dgm:spPr/>
      <dgm:t>
        <a:bodyPr/>
        <a:lstStyle/>
        <a:p>
          <a:r>
            <a:rPr lang="en-US"/>
            <a:t>* displaying all 25 disaster types in a single pie chart proved to be too clustered. The remaining 15 disaster types were grouped into an “Other” category (see next slide)</a:t>
          </a:r>
        </a:p>
      </dgm:t>
    </dgm:pt>
    <dgm:pt modelId="{B133C7A1-0E86-46D7-B478-E5EEB2D3A4A4}" type="parTrans" cxnId="{43AED173-AC69-49D6-BAD4-43DBD7B73FBB}">
      <dgm:prSet/>
      <dgm:spPr/>
      <dgm:t>
        <a:bodyPr/>
        <a:lstStyle/>
        <a:p>
          <a:endParaRPr lang="en-US"/>
        </a:p>
      </dgm:t>
    </dgm:pt>
    <dgm:pt modelId="{A07C6FFA-508E-4C75-9FD3-240A95E3C6E3}" type="sibTrans" cxnId="{43AED173-AC69-49D6-BAD4-43DBD7B73FBB}">
      <dgm:prSet/>
      <dgm:spPr/>
      <dgm:t>
        <a:bodyPr/>
        <a:lstStyle/>
        <a:p>
          <a:endParaRPr lang="en-US"/>
        </a:p>
      </dgm:t>
    </dgm:pt>
    <dgm:pt modelId="{04BB9F02-AB8C-1041-9AFC-ADCBE97BAC8F}" type="pres">
      <dgm:prSet presAssocID="{12BA5AD8-40EF-4771-B07B-2BAC91D3D439}" presName="matrix" presStyleCnt="0">
        <dgm:presLayoutVars>
          <dgm:chMax val="1"/>
          <dgm:dir/>
          <dgm:resizeHandles val="exact"/>
        </dgm:presLayoutVars>
      </dgm:prSet>
      <dgm:spPr/>
    </dgm:pt>
    <dgm:pt modelId="{4323D962-9CA0-834B-A369-CEEB078EAB31}" type="pres">
      <dgm:prSet presAssocID="{12BA5AD8-40EF-4771-B07B-2BAC91D3D439}" presName="axisShape" presStyleLbl="bgShp" presStyleIdx="0" presStyleCnt="1"/>
      <dgm:spPr/>
    </dgm:pt>
    <dgm:pt modelId="{F43A3137-1D46-2948-8D20-3A6954882219}" type="pres">
      <dgm:prSet presAssocID="{12BA5AD8-40EF-4771-B07B-2BAC91D3D439}" presName="rect1" presStyleLbl="node1" presStyleIdx="0" presStyleCnt="4">
        <dgm:presLayoutVars>
          <dgm:chMax val="0"/>
          <dgm:chPref val="0"/>
          <dgm:bulletEnabled val="1"/>
        </dgm:presLayoutVars>
      </dgm:prSet>
      <dgm:spPr/>
    </dgm:pt>
    <dgm:pt modelId="{F0643D9D-D0D7-ED4B-AFEA-8CF9DBD27C37}" type="pres">
      <dgm:prSet presAssocID="{12BA5AD8-40EF-4771-B07B-2BAC91D3D439}" presName="rect2" presStyleLbl="node1" presStyleIdx="1" presStyleCnt="4">
        <dgm:presLayoutVars>
          <dgm:chMax val="0"/>
          <dgm:chPref val="0"/>
          <dgm:bulletEnabled val="1"/>
        </dgm:presLayoutVars>
      </dgm:prSet>
      <dgm:spPr/>
    </dgm:pt>
    <dgm:pt modelId="{95741D7C-7B7E-B145-BC21-5FE1D8214B52}" type="pres">
      <dgm:prSet presAssocID="{12BA5AD8-40EF-4771-B07B-2BAC91D3D439}" presName="rect3" presStyleLbl="node1" presStyleIdx="2" presStyleCnt="4">
        <dgm:presLayoutVars>
          <dgm:chMax val="0"/>
          <dgm:chPref val="0"/>
          <dgm:bulletEnabled val="1"/>
        </dgm:presLayoutVars>
      </dgm:prSet>
      <dgm:spPr/>
    </dgm:pt>
    <dgm:pt modelId="{E2C1679A-5E55-9247-9A31-1EC3665986C7}" type="pres">
      <dgm:prSet presAssocID="{12BA5AD8-40EF-4771-B07B-2BAC91D3D439}" presName="rect4" presStyleLbl="node1" presStyleIdx="3" presStyleCnt="4">
        <dgm:presLayoutVars>
          <dgm:chMax val="0"/>
          <dgm:chPref val="0"/>
          <dgm:bulletEnabled val="1"/>
        </dgm:presLayoutVars>
      </dgm:prSet>
      <dgm:spPr/>
    </dgm:pt>
  </dgm:ptLst>
  <dgm:cxnLst>
    <dgm:cxn modelId="{E62D9905-8D1A-4CE6-8422-CBCA9E4890AF}" srcId="{26DAB646-DFFD-4CED-8980-9544B814365A}" destId="{6B76A5EA-7F4E-4BF5-86C6-90561F502B12}" srcOrd="5" destOrd="0" parTransId="{03525CC1-B714-464F-928F-1E1352E44A96}" sibTransId="{38FEC788-1BE0-487B-9C81-569A23279FEA}"/>
    <dgm:cxn modelId="{42DB0E2F-E5E3-40B0-A339-738C6D3C64FD}" srcId="{26DAB646-DFFD-4CED-8980-9544B814365A}" destId="{7E51F4C3-0817-4F66-9CE9-B952AB3D0E99}" srcOrd="4" destOrd="0" parTransId="{823EAB15-BA90-45F8-9974-BD6F56C46B00}" sibTransId="{63908E95-63B0-43CE-A313-79331F16F01C}"/>
    <dgm:cxn modelId="{AAEF6937-C6EE-7C45-B44A-2E7ACBE728B0}" type="presOf" srcId="{26DAB646-DFFD-4CED-8980-9544B814365A}" destId="{95741D7C-7B7E-B145-BC21-5FE1D8214B52}" srcOrd="0" destOrd="0" presId="urn:microsoft.com/office/officeart/2005/8/layout/matrix2"/>
    <dgm:cxn modelId="{F613B139-97E3-F541-A462-2F2BB9EF4FB9}" type="presOf" srcId="{14244824-F36B-498B-A961-82A1F76B25B0}" destId="{95741D7C-7B7E-B145-BC21-5FE1D8214B52}" srcOrd="0" destOrd="3" presId="urn:microsoft.com/office/officeart/2005/8/layout/matrix2"/>
    <dgm:cxn modelId="{9FC0F35B-2190-498D-855E-D041DF72409F}" srcId="{26DAB646-DFFD-4CED-8980-9544B814365A}" destId="{7A409C88-A726-47D8-B63F-F16B0C2F7DDC}" srcOrd="1" destOrd="0" parTransId="{B3BF5371-5AAA-46B2-BCA1-61E99528B5F3}" sibTransId="{B8E5FECC-14C9-4A8F-AF5D-9BD30107617C}"/>
    <dgm:cxn modelId="{AB855C41-3400-7B46-9AE5-05766FCD8593}" type="presOf" srcId="{709D7A8C-37F1-473D-BCC6-0EE724A7C3D5}" destId="{F43A3137-1D46-2948-8D20-3A6954882219}" srcOrd="0" destOrd="0" presId="urn:microsoft.com/office/officeart/2005/8/layout/matrix2"/>
    <dgm:cxn modelId="{C5232B42-DD63-4528-B5D1-774AD67F783A}" srcId="{12BA5AD8-40EF-4771-B07B-2BAC91D3D439}" destId="{709D7A8C-37F1-473D-BCC6-0EE724A7C3D5}" srcOrd="0" destOrd="0" parTransId="{D6DD3BFC-3FD5-445F-813F-6E30C207796F}" sibTransId="{5EB41AF1-5FD2-48F5-A008-336875ED93E0}"/>
    <dgm:cxn modelId="{FAF86B4C-F614-F044-A3A7-81F4315CC160}" type="presOf" srcId="{6B76A5EA-7F4E-4BF5-86C6-90561F502B12}" destId="{95741D7C-7B7E-B145-BC21-5FE1D8214B52}" srcOrd="0" destOrd="6" presId="urn:microsoft.com/office/officeart/2005/8/layout/matrix2"/>
    <dgm:cxn modelId="{0743FB4F-F41F-DF46-BA88-C6AA21B891E2}" type="presOf" srcId="{D4B2E785-53BE-4D3A-853C-87CFB625A98F}" destId="{95741D7C-7B7E-B145-BC21-5FE1D8214B52}" srcOrd="0" destOrd="4" presId="urn:microsoft.com/office/officeart/2005/8/layout/matrix2"/>
    <dgm:cxn modelId="{99026350-FB66-4C5C-87B1-52FDF23C5CDA}" srcId="{26DAB646-DFFD-4CED-8980-9544B814365A}" destId="{052AB4A1-EC1D-4431-BCAC-408EEECE4246}" srcOrd="6" destOrd="0" parTransId="{60C02E87-FB7D-41B6-A1CB-F0C8017D3B6F}" sibTransId="{9044ACFE-C332-4A5E-B810-B844CAEC5E59}"/>
    <dgm:cxn modelId="{43AED173-AC69-49D6-BAD4-43DBD7B73FBB}" srcId="{12BA5AD8-40EF-4771-B07B-2BAC91D3D439}" destId="{BA69172E-4793-474D-B8EF-E23AF14142B2}" srcOrd="3" destOrd="0" parTransId="{B133C7A1-0E86-46D7-B478-E5EEB2D3A4A4}" sibTransId="{A07C6FFA-508E-4C75-9FD3-240A95E3C6E3}"/>
    <dgm:cxn modelId="{90D5778A-D89C-7A44-9822-38643034DFD7}" type="presOf" srcId="{3C1AC440-2E1E-4276-9F55-8DE2744B64EC}" destId="{95741D7C-7B7E-B145-BC21-5FE1D8214B52}" srcOrd="0" destOrd="1" presId="urn:microsoft.com/office/officeart/2005/8/layout/matrix2"/>
    <dgm:cxn modelId="{71E6848C-253F-479D-844D-079509FCEC4B}" srcId="{26DAB646-DFFD-4CED-8980-9544B814365A}" destId="{D4B2E785-53BE-4D3A-853C-87CFB625A98F}" srcOrd="3" destOrd="0" parTransId="{3A528B36-D737-4BB9-B19D-B3C446D1BBD8}" sibTransId="{23A95730-2199-494F-8332-9AED7C19BEEF}"/>
    <dgm:cxn modelId="{2C7AA199-403A-DB47-B705-198A9F153C4D}" type="presOf" srcId="{BA69172E-4793-474D-B8EF-E23AF14142B2}" destId="{E2C1679A-5E55-9247-9A31-1EC3665986C7}" srcOrd="0" destOrd="0" presId="urn:microsoft.com/office/officeart/2005/8/layout/matrix2"/>
    <dgm:cxn modelId="{539EECA0-CE95-4CFB-A912-B80740C2A662}" srcId="{26DAB646-DFFD-4CED-8980-9544B814365A}" destId="{3C1AC440-2E1E-4276-9F55-8DE2744B64EC}" srcOrd="0" destOrd="0" parTransId="{FDF48803-9DE7-4124-B3EF-9736F7D2EA2A}" sibTransId="{26E8FD5E-14A2-4DC5-9892-B4F3EF364969}"/>
    <dgm:cxn modelId="{C2A1FBA5-6DD9-0A45-B6B8-A38C68B5EB1A}" type="presOf" srcId="{052AB4A1-EC1D-4431-BCAC-408EEECE4246}" destId="{95741D7C-7B7E-B145-BC21-5FE1D8214B52}" srcOrd="0" destOrd="7" presId="urn:microsoft.com/office/officeart/2005/8/layout/matrix2"/>
    <dgm:cxn modelId="{3AFF61AD-4A68-4A75-B2DE-90910B9CE3FF}" srcId="{12BA5AD8-40EF-4771-B07B-2BAC91D3D439}" destId="{26DAB646-DFFD-4CED-8980-9544B814365A}" srcOrd="2" destOrd="0" parTransId="{15F08FF1-66F9-4B96-874A-1D501620D2DA}" sibTransId="{D97A009C-2138-451E-A9F1-4CAF740C3C1D}"/>
    <dgm:cxn modelId="{2C9159AD-44E7-486A-9C0E-63B512498C39}" srcId="{12BA5AD8-40EF-4771-B07B-2BAC91D3D439}" destId="{61C931FB-C40A-4DAC-8A9F-0B8F007493CA}" srcOrd="1" destOrd="0" parTransId="{D1F33B75-83B1-4F99-95DD-46915BC91A10}" sibTransId="{295102A8-3868-4F4B-A604-3FC10A4A3906}"/>
    <dgm:cxn modelId="{B83123AF-E5CA-CE40-B197-AAD502326C9D}" type="presOf" srcId="{12BA5AD8-40EF-4771-B07B-2BAC91D3D439}" destId="{04BB9F02-AB8C-1041-9AFC-ADCBE97BAC8F}" srcOrd="0" destOrd="0" presId="urn:microsoft.com/office/officeart/2005/8/layout/matrix2"/>
    <dgm:cxn modelId="{03A7B5B5-2450-4A4E-A3A3-A34600CA72BC}" type="presOf" srcId="{7E51F4C3-0817-4F66-9CE9-B952AB3D0E99}" destId="{95741D7C-7B7E-B145-BC21-5FE1D8214B52}" srcOrd="0" destOrd="5" presId="urn:microsoft.com/office/officeart/2005/8/layout/matrix2"/>
    <dgm:cxn modelId="{49B3ABC1-5DFA-B34D-A4EF-9F6B5CDBADC3}" type="presOf" srcId="{61C931FB-C40A-4DAC-8A9F-0B8F007493CA}" destId="{F0643D9D-D0D7-ED4B-AFEA-8CF9DBD27C37}" srcOrd="0" destOrd="0" presId="urn:microsoft.com/office/officeart/2005/8/layout/matrix2"/>
    <dgm:cxn modelId="{08362DDE-AC86-49DF-B1CF-235285D9331C}" srcId="{26DAB646-DFFD-4CED-8980-9544B814365A}" destId="{14244824-F36B-498B-A961-82A1F76B25B0}" srcOrd="2" destOrd="0" parTransId="{ADC09DB7-C854-412A-941F-3C8F79593D77}" sibTransId="{1ED1CF0C-BBE1-43C5-9157-63B1FA978056}"/>
    <dgm:cxn modelId="{CF3111EB-1811-431C-AD83-4B2CBF541D2F}" srcId="{26DAB646-DFFD-4CED-8980-9544B814365A}" destId="{BBEC454F-8A54-4AE5-8CC2-A8FEAAFC6992}" srcOrd="7" destOrd="0" parTransId="{ED467820-2EE2-41F9-879C-7A841D7C6769}" sibTransId="{638BAB83-105E-49CD-BC2C-E7748CD93F02}"/>
    <dgm:cxn modelId="{011F94EF-997A-F349-8883-AAA7AB5F4E0B}" type="presOf" srcId="{7A409C88-A726-47D8-B63F-F16B0C2F7DDC}" destId="{95741D7C-7B7E-B145-BC21-5FE1D8214B52}" srcOrd="0" destOrd="2" presId="urn:microsoft.com/office/officeart/2005/8/layout/matrix2"/>
    <dgm:cxn modelId="{8D0106FE-A5B3-CF46-A9FE-FD5F9CCDF9A0}" type="presOf" srcId="{BBEC454F-8A54-4AE5-8CC2-A8FEAAFC6992}" destId="{95741D7C-7B7E-B145-BC21-5FE1D8214B52}" srcOrd="0" destOrd="8" presId="urn:microsoft.com/office/officeart/2005/8/layout/matrix2"/>
    <dgm:cxn modelId="{A46BF39D-7CC4-4348-9F8F-7CC9F102E9C7}" type="presParOf" srcId="{04BB9F02-AB8C-1041-9AFC-ADCBE97BAC8F}" destId="{4323D962-9CA0-834B-A369-CEEB078EAB31}" srcOrd="0" destOrd="0" presId="urn:microsoft.com/office/officeart/2005/8/layout/matrix2"/>
    <dgm:cxn modelId="{728A0800-D8E0-5C4D-84C7-D4E45898D33A}" type="presParOf" srcId="{04BB9F02-AB8C-1041-9AFC-ADCBE97BAC8F}" destId="{F43A3137-1D46-2948-8D20-3A6954882219}" srcOrd="1" destOrd="0" presId="urn:microsoft.com/office/officeart/2005/8/layout/matrix2"/>
    <dgm:cxn modelId="{4CEC3D3A-93CA-0344-926F-7557C9FB24BB}" type="presParOf" srcId="{04BB9F02-AB8C-1041-9AFC-ADCBE97BAC8F}" destId="{F0643D9D-D0D7-ED4B-AFEA-8CF9DBD27C37}" srcOrd="2" destOrd="0" presId="urn:microsoft.com/office/officeart/2005/8/layout/matrix2"/>
    <dgm:cxn modelId="{941DC7A3-CB1E-A74D-BCF5-FEC15418206E}" type="presParOf" srcId="{04BB9F02-AB8C-1041-9AFC-ADCBE97BAC8F}" destId="{95741D7C-7B7E-B145-BC21-5FE1D8214B52}" srcOrd="3" destOrd="0" presId="urn:microsoft.com/office/officeart/2005/8/layout/matrix2"/>
    <dgm:cxn modelId="{0E138A72-FC0F-9540-8080-8038A18DBA3D}" type="presParOf" srcId="{04BB9F02-AB8C-1041-9AFC-ADCBE97BAC8F}" destId="{E2C1679A-5E55-9247-9A31-1EC3665986C7}"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E77C1D-0531-4322-8171-4EB5848B97D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00F0BFBE-DBB2-4CF3-B2CD-C3FC50E48BA2}">
      <dgm:prSet/>
      <dgm:spPr/>
      <dgm:t>
        <a:bodyPr/>
        <a:lstStyle/>
        <a:p>
          <a:r>
            <a:rPr lang="en-US"/>
            <a:t>What is DR?</a:t>
          </a:r>
        </a:p>
      </dgm:t>
    </dgm:pt>
    <dgm:pt modelId="{7980923A-FC1E-44EB-9F98-8BAC6883011B}" type="parTrans" cxnId="{AF18C2CD-D66D-4214-B89D-C15B60F10371}">
      <dgm:prSet/>
      <dgm:spPr/>
      <dgm:t>
        <a:bodyPr/>
        <a:lstStyle/>
        <a:p>
          <a:endParaRPr lang="en-US"/>
        </a:p>
      </dgm:t>
    </dgm:pt>
    <dgm:pt modelId="{DA0138B0-A1E2-49EC-B3EB-C5483EE6C299}" type="sibTrans" cxnId="{AF18C2CD-D66D-4214-B89D-C15B60F10371}">
      <dgm:prSet/>
      <dgm:spPr/>
      <dgm:t>
        <a:bodyPr/>
        <a:lstStyle/>
        <a:p>
          <a:endParaRPr lang="en-US"/>
        </a:p>
      </dgm:t>
    </dgm:pt>
    <dgm:pt modelId="{40294315-227A-4E81-B4F6-072B757C6D04}">
      <dgm:prSet/>
      <dgm:spPr/>
      <dgm:t>
        <a:bodyPr/>
        <a:lstStyle/>
        <a:p>
          <a:r>
            <a:rPr lang="en-US"/>
            <a:t>Major Disaster</a:t>
          </a:r>
        </a:p>
      </dgm:t>
    </dgm:pt>
    <dgm:pt modelId="{25F6CFA5-1408-4688-B3C3-168956501DAF}" type="parTrans" cxnId="{9AAAEBEC-BC8D-4CFD-B767-7FA15C381506}">
      <dgm:prSet/>
      <dgm:spPr/>
      <dgm:t>
        <a:bodyPr/>
        <a:lstStyle/>
        <a:p>
          <a:endParaRPr lang="en-US"/>
        </a:p>
      </dgm:t>
    </dgm:pt>
    <dgm:pt modelId="{3DD058B5-2953-406C-B550-4E71C75C17FE}" type="sibTrans" cxnId="{9AAAEBEC-BC8D-4CFD-B767-7FA15C381506}">
      <dgm:prSet/>
      <dgm:spPr/>
      <dgm:t>
        <a:bodyPr/>
        <a:lstStyle/>
        <a:p>
          <a:endParaRPr lang="en-US"/>
        </a:p>
      </dgm:t>
    </dgm:pt>
    <dgm:pt modelId="{258D7512-A9F3-40B0-A384-A2AE87A89726}">
      <dgm:prSet/>
      <dgm:spPr/>
      <dgm:t>
        <a:bodyPr/>
        <a:lstStyle/>
        <a:p>
          <a:r>
            <a:rPr lang="en-US"/>
            <a:t>How many declarations total were made from 1953 to 2023?</a:t>
          </a:r>
        </a:p>
      </dgm:t>
    </dgm:pt>
    <dgm:pt modelId="{DFA0344E-8DF8-4B85-8B3D-198B53BEF203}" type="parTrans" cxnId="{4E1AB28F-290C-4905-B0C5-B7AC43E43007}">
      <dgm:prSet/>
      <dgm:spPr/>
      <dgm:t>
        <a:bodyPr/>
        <a:lstStyle/>
        <a:p>
          <a:endParaRPr lang="en-US"/>
        </a:p>
      </dgm:t>
    </dgm:pt>
    <dgm:pt modelId="{938B7B06-E931-4341-A301-5FCE57BF4D18}" type="sibTrans" cxnId="{4E1AB28F-290C-4905-B0C5-B7AC43E43007}">
      <dgm:prSet/>
      <dgm:spPr/>
      <dgm:t>
        <a:bodyPr/>
        <a:lstStyle/>
        <a:p>
          <a:endParaRPr lang="en-US"/>
        </a:p>
      </dgm:t>
    </dgm:pt>
    <dgm:pt modelId="{A2177926-05D8-43BA-8BEF-F4F642FBEE2E}">
      <dgm:prSet/>
      <dgm:spPr/>
      <dgm:t>
        <a:bodyPr/>
        <a:lstStyle/>
        <a:p>
          <a:r>
            <a:rPr lang="en-US"/>
            <a:t>43,262 declarations total or 67.5% of total declarations</a:t>
          </a:r>
          <a:br>
            <a:rPr lang="en-US"/>
          </a:br>
          <a:br>
            <a:rPr lang="en-US"/>
          </a:br>
          <a:endParaRPr lang="en-US"/>
        </a:p>
      </dgm:t>
    </dgm:pt>
    <dgm:pt modelId="{E9AEE7E5-F2CC-4312-B207-8C41CA7CEDF8}" type="parTrans" cxnId="{124678AA-AAB1-423C-9ECC-588AAC75B40E}">
      <dgm:prSet/>
      <dgm:spPr/>
      <dgm:t>
        <a:bodyPr/>
        <a:lstStyle/>
        <a:p>
          <a:endParaRPr lang="en-US"/>
        </a:p>
      </dgm:t>
    </dgm:pt>
    <dgm:pt modelId="{1163637F-F1DE-4304-B500-AC1A810D2291}" type="sibTrans" cxnId="{124678AA-AAB1-423C-9ECC-588AAC75B40E}">
      <dgm:prSet/>
      <dgm:spPr/>
      <dgm:t>
        <a:bodyPr/>
        <a:lstStyle/>
        <a:p>
          <a:endParaRPr lang="en-US"/>
        </a:p>
      </dgm:t>
    </dgm:pt>
    <dgm:pt modelId="{4A68B0FE-8EDB-4C1B-BE2D-659AE90374CF}">
      <dgm:prSet/>
      <dgm:spPr/>
      <dgm:t>
        <a:bodyPr/>
        <a:lstStyle/>
        <a:p>
          <a:r>
            <a:rPr lang="en-US"/>
            <a:t>What us FM?</a:t>
          </a:r>
        </a:p>
      </dgm:t>
    </dgm:pt>
    <dgm:pt modelId="{50B97943-009F-458A-8EB7-6F6A317FFAB7}" type="parTrans" cxnId="{BC98B08F-D13B-47E0-83D8-EF65DABDD56C}">
      <dgm:prSet/>
      <dgm:spPr/>
      <dgm:t>
        <a:bodyPr/>
        <a:lstStyle/>
        <a:p>
          <a:endParaRPr lang="en-US"/>
        </a:p>
      </dgm:t>
    </dgm:pt>
    <dgm:pt modelId="{869A0B97-5459-4AA5-ADB7-D904100EAC7B}" type="sibTrans" cxnId="{BC98B08F-D13B-47E0-83D8-EF65DABDD56C}">
      <dgm:prSet/>
      <dgm:spPr/>
      <dgm:t>
        <a:bodyPr/>
        <a:lstStyle/>
        <a:p>
          <a:endParaRPr lang="en-US"/>
        </a:p>
      </dgm:t>
    </dgm:pt>
    <dgm:pt modelId="{17A45571-F169-48F7-93A3-3A97EEE2F065}">
      <dgm:prSet/>
      <dgm:spPr/>
      <dgm:t>
        <a:bodyPr/>
        <a:lstStyle/>
        <a:p>
          <a:r>
            <a:rPr lang="en-US"/>
            <a:t>Fire Management</a:t>
          </a:r>
        </a:p>
      </dgm:t>
    </dgm:pt>
    <dgm:pt modelId="{01497216-CBD0-4035-9B6D-780928333D3A}" type="parTrans" cxnId="{79478FF8-8DD5-4B71-8DCE-892D083A68DD}">
      <dgm:prSet/>
      <dgm:spPr/>
      <dgm:t>
        <a:bodyPr/>
        <a:lstStyle/>
        <a:p>
          <a:endParaRPr lang="en-US"/>
        </a:p>
      </dgm:t>
    </dgm:pt>
    <dgm:pt modelId="{7C7B4C10-23EB-40E4-BFA8-66D429257C23}" type="sibTrans" cxnId="{79478FF8-8DD5-4B71-8DCE-892D083A68DD}">
      <dgm:prSet/>
      <dgm:spPr/>
      <dgm:t>
        <a:bodyPr/>
        <a:lstStyle/>
        <a:p>
          <a:endParaRPr lang="en-US"/>
        </a:p>
      </dgm:t>
    </dgm:pt>
    <dgm:pt modelId="{E7EFC698-B8C5-4273-8FBE-8DA069CF1BF0}">
      <dgm:prSet/>
      <dgm:spPr/>
      <dgm:t>
        <a:bodyPr/>
        <a:lstStyle/>
        <a:p>
          <a:r>
            <a:rPr lang="en-US" dirty="0"/>
            <a:t>How many declarations total from 1953 to 2023?</a:t>
          </a:r>
        </a:p>
      </dgm:t>
    </dgm:pt>
    <dgm:pt modelId="{E528585D-AFA8-44B2-97ED-057A14FACA61}" type="parTrans" cxnId="{3AC83F54-DB5A-4AEB-86F5-B16F641CFFF7}">
      <dgm:prSet/>
      <dgm:spPr/>
      <dgm:t>
        <a:bodyPr/>
        <a:lstStyle/>
        <a:p>
          <a:endParaRPr lang="en-US"/>
        </a:p>
      </dgm:t>
    </dgm:pt>
    <dgm:pt modelId="{30CDCF02-91DF-4514-8ECF-8F4A62FD8849}" type="sibTrans" cxnId="{3AC83F54-DB5A-4AEB-86F5-B16F641CFFF7}">
      <dgm:prSet/>
      <dgm:spPr/>
      <dgm:t>
        <a:bodyPr/>
        <a:lstStyle/>
        <a:p>
          <a:endParaRPr lang="en-US"/>
        </a:p>
      </dgm:t>
    </dgm:pt>
    <dgm:pt modelId="{2ABE7EF2-E8BA-48E7-BB11-AC5722D19978}">
      <dgm:prSet/>
      <dgm:spPr/>
      <dgm:t>
        <a:bodyPr/>
        <a:lstStyle/>
        <a:p>
          <a:r>
            <a:rPr lang="en-US"/>
            <a:t>1,859 declarations total or 2.9% of the declarations</a:t>
          </a:r>
        </a:p>
      </dgm:t>
    </dgm:pt>
    <dgm:pt modelId="{BE5A41A5-DFFC-4089-AC72-BE2DD98B67D8}" type="parTrans" cxnId="{62050ABE-909F-4477-9305-D9A44E899292}">
      <dgm:prSet/>
      <dgm:spPr/>
      <dgm:t>
        <a:bodyPr/>
        <a:lstStyle/>
        <a:p>
          <a:endParaRPr lang="en-US"/>
        </a:p>
      </dgm:t>
    </dgm:pt>
    <dgm:pt modelId="{24974288-7234-4FF9-B2EC-B245408D2C0D}" type="sibTrans" cxnId="{62050ABE-909F-4477-9305-D9A44E899292}">
      <dgm:prSet/>
      <dgm:spPr/>
      <dgm:t>
        <a:bodyPr/>
        <a:lstStyle/>
        <a:p>
          <a:endParaRPr lang="en-US"/>
        </a:p>
      </dgm:t>
    </dgm:pt>
    <dgm:pt modelId="{072F27D3-C8EF-2C49-8F2E-40FF8857CE1E}" type="pres">
      <dgm:prSet presAssocID="{03E77C1D-0531-4322-8171-4EB5848B97DD}" presName="linear" presStyleCnt="0">
        <dgm:presLayoutVars>
          <dgm:dir/>
          <dgm:animLvl val="lvl"/>
          <dgm:resizeHandles val="exact"/>
        </dgm:presLayoutVars>
      </dgm:prSet>
      <dgm:spPr/>
    </dgm:pt>
    <dgm:pt modelId="{50193563-4452-6346-B2DD-FA0BCFFBD1C1}" type="pres">
      <dgm:prSet presAssocID="{00F0BFBE-DBB2-4CF3-B2CD-C3FC50E48BA2}" presName="parentLin" presStyleCnt="0"/>
      <dgm:spPr/>
    </dgm:pt>
    <dgm:pt modelId="{B95FD09A-5052-694F-8878-FA1B77F70CD1}" type="pres">
      <dgm:prSet presAssocID="{00F0BFBE-DBB2-4CF3-B2CD-C3FC50E48BA2}" presName="parentLeftMargin" presStyleLbl="node1" presStyleIdx="0" presStyleCnt="2"/>
      <dgm:spPr/>
    </dgm:pt>
    <dgm:pt modelId="{DE2B5E8F-6601-D546-AFED-D06E0568DE6E}" type="pres">
      <dgm:prSet presAssocID="{00F0BFBE-DBB2-4CF3-B2CD-C3FC50E48BA2}" presName="parentText" presStyleLbl="node1" presStyleIdx="0" presStyleCnt="2">
        <dgm:presLayoutVars>
          <dgm:chMax val="0"/>
          <dgm:bulletEnabled val="1"/>
        </dgm:presLayoutVars>
      </dgm:prSet>
      <dgm:spPr/>
    </dgm:pt>
    <dgm:pt modelId="{C652FD4E-7F50-1143-83E0-AE9933E98ECC}" type="pres">
      <dgm:prSet presAssocID="{00F0BFBE-DBB2-4CF3-B2CD-C3FC50E48BA2}" presName="negativeSpace" presStyleCnt="0"/>
      <dgm:spPr/>
    </dgm:pt>
    <dgm:pt modelId="{12A4D681-76C9-AD47-B184-686582378A3B}" type="pres">
      <dgm:prSet presAssocID="{00F0BFBE-DBB2-4CF3-B2CD-C3FC50E48BA2}" presName="childText" presStyleLbl="conFgAcc1" presStyleIdx="0" presStyleCnt="2">
        <dgm:presLayoutVars>
          <dgm:bulletEnabled val="1"/>
        </dgm:presLayoutVars>
      </dgm:prSet>
      <dgm:spPr/>
    </dgm:pt>
    <dgm:pt modelId="{C24A6B4A-0509-594A-80C6-FC7D7436B315}" type="pres">
      <dgm:prSet presAssocID="{DA0138B0-A1E2-49EC-B3EB-C5483EE6C299}" presName="spaceBetweenRectangles" presStyleCnt="0"/>
      <dgm:spPr/>
    </dgm:pt>
    <dgm:pt modelId="{204EA215-E254-2A40-A315-9DF1B43A6A85}" type="pres">
      <dgm:prSet presAssocID="{4A68B0FE-8EDB-4C1B-BE2D-659AE90374CF}" presName="parentLin" presStyleCnt="0"/>
      <dgm:spPr/>
    </dgm:pt>
    <dgm:pt modelId="{57C130DB-B591-464B-AFE4-9346931042DD}" type="pres">
      <dgm:prSet presAssocID="{4A68B0FE-8EDB-4C1B-BE2D-659AE90374CF}" presName="parentLeftMargin" presStyleLbl="node1" presStyleIdx="0" presStyleCnt="2"/>
      <dgm:spPr/>
    </dgm:pt>
    <dgm:pt modelId="{2481B0EC-79CC-FE4A-93AB-42D8C1709B6F}" type="pres">
      <dgm:prSet presAssocID="{4A68B0FE-8EDB-4C1B-BE2D-659AE90374CF}" presName="parentText" presStyleLbl="node1" presStyleIdx="1" presStyleCnt="2">
        <dgm:presLayoutVars>
          <dgm:chMax val="0"/>
          <dgm:bulletEnabled val="1"/>
        </dgm:presLayoutVars>
      </dgm:prSet>
      <dgm:spPr/>
    </dgm:pt>
    <dgm:pt modelId="{721893E6-10D8-E14B-A639-4CD8D17EEB7D}" type="pres">
      <dgm:prSet presAssocID="{4A68B0FE-8EDB-4C1B-BE2D-659AE90374CF}" presName="negativeSpace" presStyleCnt="0"/>
      <dgm:spPr/>
    </dgm:pt>
    <dgm:pt modelId="{5F5FC26E-79C1-304D-8D1F-12224EECBC40}" type="pres">
      <dgm:prSet presAssocID="{4A68B0FE-8EDB-4C1B-BE2D-659AE90374CF}" presName="childText" presStyleLbl="conFgAcc1" presStyleIdx="1" presStyleCnt="2">
        <dgm:presLayoutVars>
          <dgm:bulletEnabled val="1"/>
        </dgm:presLayoutVars>
      </dgm:prSet>
      <dgm:spPr/>
    </dgm:pt>
  </dgm:ptLst>
  <dgm:cxnLst>
    <dgm:cxn modelId="{4BF7ED23-3FA6-C844-982D-CB76030EFFF9}" type="presOf" srcId="{4A68B0FE-8EDB-4C1B-BE2D-659AE90374CF}" destId="{2481B0EC-79CC-FE4A-93AB-42D8C1709B6F}" srcOrd="1" destOrd="0" presId="urn:microsoft.com/office/officeart/2005/8/layout/list1"/>
    <dgm:cxn modelId="{F069085D-5CDD-CD48-8145-698B1D1649DE}" type="presOf" srcId="{40294315-227A-4E81-B4F6-072B757C6D04}" destId="{12A4D681-76C9-AD47-B184-686582378A3B}" srcOrd="0" destOrd="0" presId="urn:microsoft.com/office/officeart/2005/8/layout/list1"/>
    <dgm:cxn modelId="{52457549-A945-694D-BBA3-9D036EE8D0A8}" type="presOf" srcId="{00F0BFBE-DBB2-4CF3-B2CD-C3FC50E48BA2}" destId="{DE2B5E8F-6601-D546-AFED-D06E0568DE6E}" srcOrd="1" destOrd="0" presId="urn:microsoft.com/office/officeart/2005/8/layout/list1"/>
    <dgm:cxn modelId="{E1E4996A-243A-2541-899E-9E9614E8BFFF}" type="presOf" srcId="{00F0BFBE-DBB2-4CF3-B2CD-C3FC50E48BA2}" destId="{B95FD09A-5052-694F-8878-FA1B77F70CD1}" srcOrd="0" destOrd="0" presId="urn:microsoft.com/office/officeart/2005/8/layout/list1"/>
    <dgm:cxn modelId="{CF401073-F8C3-CF44-A689-C4D8114D00D5}" type="presOf" srcId="{4A68B0FE-8EDB-4C1B-BE2D-659AE90374CF}" destId="{57C130DB-B591-464B-AFE4-9346931042DD}" srcOrd="0" destOrd="0" presId="urn:microsoft.com/office/officeart/2005/8/layout/list1"/>
    <dgm:cxn modelId="{3AC83F54-DB5A-4AEB-86F5-B16F641CFFF7}" srcId="{17A45571-F169-48F7-93A3-3A97EEE2F065}" destId="{E7EFC698-B8C5-4273-8FBE-8DA069CF1BF0}" srcOrd="0" destOrd="0" parTransId="{E528585D-AFA8-44B2-97ED-057A14FACA61}" sibTransId="{30CDCF02-91DF-4514-8ECF-8F4A62FD8849}"/>
    <dgm:cxn modelId="{BC98B08F-D13B-47E0-83D8-EF65DABDD56C}" srcId="{03E77C1D-0531-4322-8171-4EB5848B97DD}" destId="{4A68B0FE-8EDB-4C1B-BE2D-659AE90374CF}" srcOrd="1" destOrd="0" parTransId="{50B97943-009F-458A-8EB7-6F6A317FFAB7}" sibTransId="{869A0B97-5459-4AA5-ADB7-D904100EAC7B}"/>
    <dgm:cxn modelId="{4E1AB28F-290C-4905-B0C5-B7AC43E43007}" srcId="{40294315-227A-4E81-B4F6-072B757C6D04}" destId="{258D7512-A9F3-40B0-A384-A2AE87A89726}" srcOrd="0" destOrd="0" parTransId="{DFA0344E-8DF8-4B85-8B3D-198B53BEF203}" sibTransId="{938B7B06-E931-4341-A301-5FCE57BF4D18}"/>
    <dgm:cxn modelId="{0FF0C592-C814-464E-85F1-E1D8A0E07F96}" type="presOf" srcId="{03E77C1D-0531-4322-8171-4EB5848B97DD}" destId="{072F27D3-C8EF-2C49-8F2E-40FF8857CE1E}" srcOrd="0" destOrd="0" presId="urn:microsoft.com/office/officeart/2005/8/layout/list1"/>
    <dgm:cxn modelId="{EEF0A2A1-9B2E-5C4D-9249-07F8DFE31F32}" type="presOf" srcId="{2ABE7EF2-E8BA-48E7-BB11-AC5722D19978}" destId="{5F5FC26E-79C1-304D-8D1F-12224EECBC40}" srcOrd="0" destOrd="2" presId="urn:microsoft.com/office/officeart/2005/8/layout/list1"/>
    <dgm:cxn modelId="{124678AA-AAB1-423C-9ECC-588AAC75B40E}" srcId="{258D7512-A9F3-40B0-A384-A2AE87A89726}" destId="{A2177926-05D8-43BA-8BEF-F4F642FBEE2E}" srcOrd="0" destOrd="0" parTransId="{E9AEE7E5-F2CC-4312-B207-8C41CA7CEDF8}" sibTransId="{1163637F-F1DE-4304-B500-AC1A810D2291}"/>
    <dgm:cxn modelId="{38C033AB-AAC5-FE47-9B12-560CF28F5953}" type="presOf" srcId="{A2177926-05D8-43BA-8BEF-F4F642FBEE2E}" destId="{12A4D681-76C9-AD47-B184-686582378A3B}" srcOrd="0" destOrd="2" presId="urn:microsoft.com/office/officeart/2005/8/layout/list1"/>
    <dgm:cxn modelId="{915AE3AC-ED56-2C4A-8AC2-79A7D84B3DF2}" type="presOf" srcId="{17A45571-F169-48F7-93A3-3A97EEE2F065}" destId="{5F5FC26E-79C1-304D-8D1F-12224EECBC40}" srcOrd="0" destOrd="0" presId="urn:microsoft.com/office/officeart/2005/8/layout/list1"/>
    <dgm:cxn modelId="{62050ABE-909F-4477-9305-D9A44E899292}" srcId="{E7EFC698-B8C5-4273-8FBE-8DA069CF1BF0}" destId="{2ABE7EF2-E8BA-48E7-BB11-AC5722D19978}" srcOrd="0" destOrd="0" parTransId="{BE5A41A5-DFFC-4089-AC72-BE2DD98B67D8}" sibTransId="{24974288-7234-4FF9-B2EC-B245408D2C0D}"/>
    <dgm:cxn modelId="{DA4821CD-8CBF-4B41-85A2-6360EAA462E7}" type="presOf" srcId="{258D7512-A9F3-40B0-A384-A2AE87A89726}" destId="{12A4D681-76C9-AD47-B184-686582378A3B}" srcOrd="0" destOrd="1" presId="urn:microsoft.com/office/officeart/2005/8/layout/list1"/>
    <dgm:cxn modelId="{AF18C2CD-D66D-4214-B89D-C15B60F10371}" srcId="{03E77C1D-0531-4322-8171-4EB5848B97DD}" destId="{00F0BFBE-DBB2-4CF3-B2CD-C3FC50E48BA2}" srcOrd="0" destOrd="0" parTransId="{7980923A-FC1E-44EB-9F98-8BAC6883011B}" sibTransId="{DA0138B0-A1E2-49EC-B3EB-C5483EE6C299}"/>
    <dgm:cxn modelId="{02DAF7CD-22E2-0946-A324-AC0D3B37A0A5}" type="presOf" srcId="{E7EFC698-B8C5-4273-8FBE-8DA069CF1BF0}" destId="{5F5FC26E-79C1-304D-8D1F-12224EECBC40}" srcOrd="0" destOrd="1" presId="urn:microsoft.com/office/officeart/2005/8/layout/list1"/>
    <dgm:cxn modelId="{9AAAEBEC-BC8D-4CFD-B767-7FA15C381506}" srcId="{00F0BFBE-DBB2-4CF3-B2CD-C3FC50E48BA2}" destId="{40294315-227A-4E81-B4F6-072B757C6D04}" srcOrd="0" destOrd="0" parTransId="{25F6CFA5-1408-4688-B3C3-168956501DAF}" sibTransId="{3DD058B5-2953-406C-B550-4E71C75C17FE}"/>
    <dgm:cxn modelId="{79478FF8-8DD5-4B71-8DCE-892D083A68DD}" srcId="{4A68B0FE-8EDB-4C1B-BE2D-659AE90374CF}" destId="{17A45571-F169-48F7-93A3-3A97EEE2F065}" srcOrd="0" destOrd="0" parTransId="{01497216-CBD0-4035-9B6D-780928333D3A}" sibTransId="{7C7B4C10-23EB-40E4-BFA8-66D429257C23}"/>
    <dgm:cxn modelId="{3C8A3736-C27F-4242-9496-789D3DF1D196}" type="presParOf" srcId="{072F27D3-C8EF-2C49-8F2E-40FF8857CE1E}" destId="{50193563-4452-6346-B2DD-FA0BCFFBD1C1}" srcOrd="0" destOrd="0" presId="urn:microsoft.com/office/officeart/2005/8/layout/list1"/>
    <dgm:cxn modelId="{622F19A7-96D7-A543-B005-503B976F6828}" type="presParOf" srcId="{50193563-4452-6346-B2DD-FA0BCFFBD1C1}" destId="{B95FD09A-5052-694F-8878-FA1B77F70CD1}" srcOrd="0" destOrd="0" presId="urn:microsoft.com/office/officeart/2005/8/layout/list1"/>
    <dgm:cxn modelId="{A2D70BF2-D2E8-B24C-9B4D-B28AEF69201C}" type="presParOf" srcId="{50193563-4452-6346-B2DD-FA0BCFFBD1C1}" destId="{DE2B5E8F-6601-D546-AFED-D06E0568DE6E}" srcOrd="1" destOrd="0" presId="urn:microsoft.com/office/officeart/2005/8/layout/list1"/>
    <dgm:cxn modelId="{4ECB0ED1-3777-2545-8C78-DA86D9A87A7F}" type="presParOf" srcId="{072F27D3-C8EF-2C49-8F2E-40FF8857CE1E}" destId="{C652FD4E-7F50-1143-83E0-AE9933E98ECC}" srcOrd="1" destOrd="0" presId="urn:microsoft.com/office/officeart/2005/8/layout/list1"/>
    <dgm:cxn modelId="{38A3DCE1-D15F-FE42-87B2-F1115646E700}" type="presParOf" srcId="{072F27D3-C8EF-2C49-8F2E-40FF8857CE1E}" destId="{12A4D681-76C9-AD47-B184-686582378A3B}" srcOrd="2" destOrd="0" presId="urn:microsoft.com/office/officeart/2005/8/layout/list1"/>
    <dgm:cxn modelId="{0B762232-425C-0542-BD99-2C473E446C12}" type="presParOf" srcId="{072F27D3-C8EF-2C49-8F2E-40FF8857CE1E}" destId="{C24A6B4A-0509-594A-80C6-FC7D7436B315}" srcOrd="3" destOrd="0" presId="urn:microsoft.com/office/officeart/2005/8/layout/list1"/>
    <dgm:cxn modelId="{34CE0822-56C2-EB4F-9841-5AC43B02B0F3}" type="presParOf" srcId="{072F27D3-C8EF-2C49-8F2E-40FF8857CE1E}" destId="{204EA215-E254-2A40-A315-9DF1B43A6A85}" srcOrd="4" destOrd="0" presId="urn:microsoft.com/office/officeart/2005/8/layout/list1"/>
    <dgm:cxn modelId="{DA766D53-6C4B-0D42-9A6F-9840DBDBD8AC}" type="presParOf" srcId="{204EA215-E254-2A40-A315-9DF1B43A6A85}" destId="{57C130DB-B591-464B-AFE4-9346931042DD}" srcOrd="0" destOrd="0" presId="urn:microsoft.com/office/officeart/2005/8/layout/list1"/>
    <dgm:cxn modelId="{1050FC1A-6C27-4D4B-A9CB-1C7D5A142388}" type="presParOf" srcId="{204EA215-E254-2A40-A315-9DF1B43A6A85}" destId="{2481B0EC-79CC-FE4A-93AB-42D8C1709B6F}" srcOrd="1" destOrd="0" presId="urn:microsoft.com/office/officeart/2005/8/layout/list1"/>
    <dgm:cxn modelId="{D1154B23-1E21-6B44-A069-E77668B1536C}" type="presParOf" srcId="{072F27D3-C8EF-2C49-8F2E-40FF8857CE1E}" destId="{721893E6-10D8-E14B-A639-4CD8D17EEB7D}" srcOrd="5" destOrd="0" presId="urn:microsoft.com/office/officeart/2005/8/layout/list1"/>
    <dgm:cxn modelId="{1F3725D5-130C-F740-850C-4C3A03E8451D}" type="presParOf" srcId="{072F27D3-C8EF-2C49-8F2E-40FF8857CE1E}" destId="{5F5FC26E-79C1-304D-8D1F-12224EECBC4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3D962-9CA0-834B-A369-CEEB078EAB31}">
      <dsp:nvSpPr>
        <dsp:cNvPr id="0" name=""/>
        <dsp:cNvSpPr/>
      </dsp:nvSpPr>
      <dsp:spPr>
        <a:xfrm>
          <a:off x="0" y="788673"/>
          <a:ext cx="2516081" cy="2516081"/>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A3137-1D46-2948-8D20-3A6954882219}">
      <dsp:nvSpPr>
        <dsp:cNvPr id="0" name=""/>
        <dsp:cNvSpPr/>
      </dsp:nvSpPr>
      <dsp:spPr>
        <a:xfrm>
          <a:off x="163545" y="952218"/>
          <a:ext cx="1006432" cy="1006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Severe Storms take the cake; claiming 27.3% of all natural disasters over the last 70 years</a:t>
          </a:r>
        </a:p>
      </dsp:txBody>
      <dsp:txXfrm>
        <a:off x="212675" y="1001348"/>
        <a:ext cx="908172" cy="908172"/>
      </dsp:txXfrm>
    </dsp:sp>
    <dsp:sp modelId="{F0643D9D-D0D7-ED4B-AFEA-8CF9DBD27C37}">
      <dsp:nvSpPr>
        <dsp:cNvPr id="0" name=""/>
        <dsp:cNvSpPr/>
      </dsp:nvSpPr>
      <dsp:spPr>
        <a:xfrm>
          <a:off x="1346103" y="952218"/>
          <a:ext cx="1006432" cy="1006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Hurricanes followed close by at 20.4%</a:t>
          </a:r>
        </a:p>
      </dsp:txBody>
      <dsp:txXfrm>
        <a:off x="1395233" y="1001348"/>
        <a:ext cx="908172" cy="908172"/>
      </dsp:txXfrm>
    </dsp:sp>
    <dsp:sp modelId="{95741D7C-7B7E-B145-BC21-5FE1D8214B52}">
      <dsp:nvSpPr>
        <dsp:cNvPr id="0" name=""/>
        <dsp:cNvSpPr/>
      </dsp:nvSpPr>
      <dsp:spPr>
        <a:xfrm>
          <a:off x="163545" y="2134776"/>
          <a:ext cx="1006432" cy="1006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t" anchorCtr="0">
          <a:noAutofit/>
        </a:bodyPr>
        <a:lstStyle/>
        <a:p>
          <a:pPr marL="0" lvl="0" indent="0" algn="l" defTabSz="266700">
            <a:lnSpc>
              <a:spcPct val="90000"/>
            </a:lnSpc>
            <a:spcBef>
              <a:spcPct val="0"/>
            </a:spcBef>
            <a:spcAft>
              <a:spcPct val="35000"/>
            </a:spcAft>
            <a:buNone/>
          </a:pPr>
          <a:r>
            <a:rPr lang="en-US" sz="600" kern="1200"/>
            <a:t>Remaining:</a:t>
          </a:r>
        </a:p>
        <a:p>
          <a:pPr marL="57150" lvl="1" indent="-57150" algn="l" defTabSz="222250">
            <a:lnSpc>
              <a:spcPct val="90000"/>
            </a:lnSpc>
            <a:spcBef>
              <a:spcPct val="0"/>
            </a:spcBef>
            <a:spcAft>
              <a:spcPct val="15000"/>
            </a:spcAft>
            <a:buChar char="•"/>
          </a:pPr>
          <a:r>
            <a:rPr lang="en-US" sz="500" kern="1200"/>
            <a:t>Floods</a:t>
          </a:r>
        </a:p>
        <a:p>
          <a:pPr marL="57150" lvl="1" indent="-57150" algn="l" defTabSz="222250">
            <a:lnSpc>
              <a:spcPct val="90000"/>
            </a:lnSpc>
            <a:spcBef>
              <a:spcPct val="0"/>
            </a:spcBef>
            <a:spcAft>
              <a:spcPct val="15000"/>
            </a:spcAft>
            <a:buChar char="•"/>
          </a:pPr>
          <a:r>
            <a:rPr lang="en-US" sz="500" kern="1200"/>
            <a:t>Biological (covid)</a:t>
          </a:r>
        </a:p>
        <a:p>
          <a:pPr marL="57150" lvl="1" indent="-57150" algn="l" defTabSz="222250">
            <a:lnSpc>
              <a:spcPct val="90000"/>
            </a:lnSpc>
            <a:spcBef>
              <a:spcPct val="0"/>
            </a:spcBef>
            <a:spcAft>
              <a:spcPct val="15000"/>
            </a:spcAft>
            <a:buChar char="•"/>
          </a:pPr>
          <a:r>
            <a:rPr lang="en-US" sz="500" kern="1200"/>
            <a:t>Snowstorms</a:t>
          </a:r>
        </a:p>
        <a:p>
          <a:pPr marL="57150" lvl="1" indent="-57150" algn="l" defTabSz="222250">
            <a:lnSpc>
              <a:spcPct val="90000"/>
            </a:lnSpc>
            <a:spcBef>
              <a:spcPct val="0"/>
            </a:spcBef>
            <a:spcAft>
              <a:spcPct val="15000"/>
            </a:spcAft>
            <a:buChar char="•"/>
          </a:pPr>
          <a:r>
            <a:rPr lang="en-US" sz="500" kern="1200"/>
            <a:t>Fires</a:t>
          </a:r>
        </a:p>
        <a:p>
          <a:pPr marL="57150" lvl="1" indent="-57150" algn="l" defTabSz="222250">
            <a:lnSpc>
              <a:spcPct val="90000"/>
            </a:lnSpc>
            <a:spcBef>
              <a:spcPct val="0"/>
            </a:spcBef>
            <a:spcAft>
              <a:spcPct val="15000"/>
            </a:spcAft>
            <a:buChar char="•"/>
          </a:pPr>
          <a:r>
            <a:rPr lang="en-US" sz="500" kern="1200"/>
            <a:t>Ice Storms</a:t>
          </a:r>
        </a:p>
        <a:p>
          <a:pPr marL="57150" lvl="1" indent="-57150" algn="l" defTabSz="222250">
            <a:lnSpc>
              <a:spcPct val="90000"/>
            </a:lnSpc>
            <a:spcBef>
              <a:spcPct val="0"/>
            </a:spcBef>
            <a:spcAft>
              <a:spcPct val="15000"/>
            </a:spcAft>
            <a:buChar char="•"/>
          </a:pPr>
          <a:r>
            <a:rPr lang="en-US" sz="500" kern="1200"/>
            <a:t>Tornados</a:t>
          </a:r>
        </a:p>
        <a:p>
          <a:pPr marL="57150" lvl="1" indent="-57150" algn="l" defTabSz="222250">
            <a:lnSpc>
              <a:spcPct val="90000"/>
            </a:lnSpc>
            <a:spcBef>
              <a:spcPct val="0"/>
            </a:spcBef>
            <a:spcAft>
              <a:spcPct val="15000"/>
            </a:spcAft>
            <a:buChar char="•"/>
          </a:pPr>
          <a:r>
            <a:rPr lang="en-US" sz="500" kern="1200"/>
            <a:t>Drought</a:t>
          </a:r>
        </a:p>
        <a:p>
          <a:pPr marL="57150" lvl="1" indent="-57150" algn="l" defTabSz="222250">
            <a:lnSpc>
              <a:spcPct val="90000"/>
            </a:lnSpc>
            <a:spcBef>
              <a:spcPct val="0"/>
            </a:spcBef>
            <a:spcAft>
              <a:spcPct val="15000"/>
            </a:spcAft>
            <a:buChar char="•"/>
          </a:pPr>
          <a:r>
            <a:rPr lang="en-US" sz="500" kern="1200"/>
            <a:t>Coastal Storms</a:t>
          </a:r>
        </a:p>
      </dsp:txBody>
      <dsp:txXfrm>
        <a:off x="212675" y="2183906"/>
        <a:ext cx="908172" cy="908172"/>
      </dsp:txXfrm>
    </dsp:sp>
    <dsp:sp modelId="{E2C1679A-5E55-9247-9A31-1EC3665986C7}">
      <dsp:nvSpPr>
        <dsp:cNvPr id="0" name=""/>
        <dsp:cNvSpPr/>
      </dsp:nvSpPr>
      <dsp:spPr>
        <a:xfrm>
          <a:off x="1346103" y="2134776"/>
          <a:ext cx="1006432" cy="10064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 displaying all 25 disaster types in a single pie chart proved to be too clustered. The remaining 15 disaster types were grouped into an “Other” category (see next slide)</a:t>
          </a:r>
        </a:p>
      </dsp:txBody>
      <dsp:txXfrm>
        <a:off x="1395233" y="2183906"/>
        <a:ext cx="908172" cy="9081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4D681-76C9-AD47-B184-686582378A3B}">
      <dsp:nvSpPr>
        <dsp:cNvPr id="0" name=""/>
        <dsp:cNvSpPr/>
      </dsp:nvSpPr>
      <dsp:spPr>
        <a:xfrm>
          <a:off x="0" y="244335"/>
          <a:ext cx="3297254" cy="14553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5904" tIns="229108" rIns="25590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Major Disaster</a:t>
          </a:r>
        </a:p>
        <a:p>
          <a:pPr marL="114300" lvl="2" indent="-57150" algn="l" defTabSz="488950">
            <a:lnSpc>
              <a:spcPct val="90000"/>
            </a:lnSpc>
            <a:spcBef>
              <a:spcPct val="0"/>
            </a:spcBef>
            <a:spcAft>
              <a:spcPct val="15000"/>
            </a:spcAft>
            <a:buChar char="•"/>
          </a:pPr>
          <a:r>
            <a:rPr lang="en-US" sz="1100" kern="1200"/>
            <a:t>How many declarations total were made from 1953 to 2023?</a:t>
          </a:r>
        </a:p>
        <a:p>
          <a:pPr marL="171450" lvl="3" indent="-57150" algn="l" defTabSz="488950">
            <a:lnSpc>
              <a:spcPct val="90000"/>
            </a:lnSpc>
            <a:spcBef>
              <a:spcPct val="0"/>
            </a:spcBef>
            <a:spcAft>
              <a:spcPct val="15000"/>
            </a:spcAft>
            <a:buChar char="•"/>
          </a:pPr>
          <a:r>
            <a:rPr lang="en-US" sz="1100" kern="1200"/>
            <a:t>43,262 declarations total or 67.5% of total declarations</a:t>
          </a:r>
          <a:br>
            <a:rPr lang="en-US" sz="1100" kern="1200"/>
          </a:br>
          <a:br>
            <a:rPr lang="en-US" sz="1100" kern="1200"/>
          </a:br>
          <a:endParaRPr lang="en-US" sz="1100" kern="1200"/>
        </a:p>
      </dsp:txBody>
      <dsp:txXfrm>
        <a:off x="0" y="244335"/>
        <a:ext cx="3297254" cy="1455300"/>
      </dsp:txXfrm>
    </dsp:sp>
    <dsp:sp modelId="{DE2B5E8F-6601-D546-AFED-D06E0568DE6E}">
      <dsp:nvSpPr>
        <dsp:cNvPr id="0" name=""/>
        <dsp:cNvSpPr/>
      </dsp:nvSpPr>
      <dsp:spPr>
        <a:xfrm>
          <a:off x="164862" y="81975"/>
          <a:ext cx="230807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0" tIns="0" rIns="87240" bIns="0" numCol="1" spcCol="1270" anchor="ctr" anchorCtr="0">
          <a:noAutofit/>
        </a:bodyPr>
        <a:lstStyle/>
        <a:p>
          <a:pPr marL="0" lvl="0" indent="0" algn="l" defTabSz="488950">
            <a:lnSpc>
              <a:spcPct val="90000"/>
            </a:lnSpc>
            <a:spcBef>
              <a:spcPct val="0"/>
            </a:spcBef>
            <a:spcAft>
              <a:spcPct val="35000"/>
            </a:spcAft>
            <a:buNone/>
          </a:pPr>
          <a:r>
            <a:rPr lang="en-US" sz="1100" kern="1200"/>
            <a:t>What is DR?</a:t>
          </a:r>
        </a:p>
      </dsp:txBody>
      <dsp:txXfrm>
        <a:off x="180714" y="97827"/>
        <a:ext cx="2276373" cy="293016"/>
      </dsp:txXfrm>
    </dsp:sp>
    <dsp:sp modelId="{5F5FC26E-79C1-304D-8D1F-12224EECBC40}">
      <dsp:nvSpPr>
        <dsp:cNvPr id="0" name=""/>
        <dsp:cNvSpPr/>
      </dsp:nvSpPr>
      <dsp:spPr>
        <a:xfrm>
          <a:off x="0" y="1921396"/>
          <a:ext cx="3297254" cy="11434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5904" tIns="229108" rIns="255904"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Fire Management</a:t>
          </a:r>
        </a:p>
        <a:p>
          <a:pPr marL="114300" lvl="2" indent="-57150" algn="l" defTabSz="488950">
            <a:lnSpc>
              <a:spcPct val="90000"/>
            </a:lnSpc>
            <a:spcBef>
              <a:spcPct val="0"/>
            </a:spcBef>
            <a:spcAft>
              <a:spcPct val="15000"/>
            </a:spcAft>
            <a:buChar char="•"/>
          </a:pPr>
          <a:r>
            <a:rPr lang="en-US" sz="1100" kern="1200" dirty="0"/>
            <a:t>How many declarations total from 1953 to 2023?</a:t>
          </a:r>
        </a:p>
        <a:p>
          <a:pPr marL="171450" lvl="3" indent="-57150" algn="l" defTabSz="488950">
            <a:lnSpc>
              <a:spcPct val="90000"/>
            </a:lnSpc>
            <a:spcBef>
              <a:spcPct val="0"/>
            </a:spcBef>
            <a:spcAft>
              <a:spcPct val="15000"/>
            </a:spcAft>
            <a:buChar char="•"/>
          </a:pPr>
          <a:r>
            <a:rPr lang="en-US" sz="1100" kern="1200"/>
            <a:t>1,859 declarations total or 2.9% of the declarations</a:t>
          </a:r>
        </a:p>
      </dsp:txBody>
      <dsp:txXfrm>
        <a:off x="0" y="1921396"/>
        <a:ext cx="3297254" cy="1143450"/>
      </dsp:txXfrm>
    </dsp:sp>
    <dsp:sp modelId="{2481B0EC-79CC-FE4A-93AB-42D8C1709B6F}">
      <dsp:nvSpPr>
        <dsp:cNvPr id="0" name=""/>
        <dsp:cNvSpPr/>
      </dsp:nvSpPr>
      <dsp:spPr>
        <a:xfrm>
          <a:off x="164862" y="1759035"/>
          <a:ext cx="230807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0" tIns="0" rIns="87240" bIns="0" numCol="1" spcCol="1270" anchor="ctr" anchorCtr="0">
          <a:noAutofit/>
        </a:bodyPr>
        <a:lstStyle/>
        <a:p>
          <a:pPr marL="0" lvl="0" indent="0" algn="l" defTabSz="488950">
            <a:lnSpc>
              <a:spcPct val="90000"/>
            </a:lnSpc>
            <a:spcBef>
              <a:spcPct val="0"/>
            </a:spcBef>
            <a:spcAft>
              <a:spcPct val="35000"/>
            </a:spcAft>
            <a:buNone/>
          </a:pPr>
          <a:r>
            <a:rPr lang="en-US" sz="1100" kern="1200"/>
            <a:t>What us FM?</a:t>
          </a:r>
        </a:p>
      </dsp:txBody>
      <dsp:txXfrm>
        <a:off x="180714" y="1774887"/>
        <a:ext cx="2276373"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134415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3168278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4028576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1951564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angel</a:t>
            </a:r>
          </a:p>
        </p:txBody>
      </p:sp>
    </p:spTree>
    <p:extLst>
      <p:ext uri="{BB962C8B-B14F-4D97-AF65-F5344CB8AC3E}">
        <p14:creationId xmlns:p14="http://schemas.microsoft.com/office/powerpoint/2010/main" val="2723920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3808a978f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3808a978f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nathan</a:t>
            </a:r>
            <a:endParaRPr dirty="0"/>
          </a:p>
        </p:txBody>
      </p:sp>
    </p:spTree>
    <p:extLst>
      <p:ext uri="{BB962C8B-B14F-4D97-AF65-F5344CB8AC3E}">
        <p14:creationId xmlns:p14="http://schemas.microsoft.com/office/powerpoint/2010/main" val="3788080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esahn</a:t>
            </a:r>
            <a:endParaRPr lang="en-US" dirty="0"/>
          </a:p>
          <a:p>
            <a:endParaRPr lang="en-US" dirty="0"/>
          </a:p>
        </p:txBody>
      </p:sp>
    </p:spTree>
    <p:extLst>
      <p:ext uri="{BB962C8B-B14F-4D97-AF65-F5344CB8AC3E}">
        <p14:creationId xmlns:p14="http://schemas.microsoft.com/office/powerpoint/2010/main" val="341058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3808a978f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3808a978f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nathan</a:t>
            </a:r>
            <a:endParaRPr dirty="0"/>
          </a:p>
        </p:txBody>
      </p:sp>
    </p:spTree>
    <p:extLst>
      <p:ext uri="{BB962C8B-B14F-4D97-AF65-F5344CB8AC3E}">
        <p14:creationId xmlns:p14="http://schemas.microsoft.com/office/powerpoint/2010/main" val="1081005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esahn</a:t>
            </a:r>
            <a:endParaRPr lang="en-US" dirty="0"/>
          </a:p>
          <a:p>
            <a:endParaRPr lang="en-US" dirty="0"/>
          </a:p>
        </p:txBody>
      </p:sp>
    </p:spTree>
    <p:extLst>
      <p:ext uri="{BB962C8B-B14F-4D97-AF65-F5344CB8AC3E}">
        <p14:creationId xmlns:p14="http://schemas.microsoft.com/office/powerpoint/2010/main" val="326878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esahn</a:t>
            </a:r>
            <a:endParaRPr lang="en-US" dirty="0"/>
          </a:p>
          <a:p>
            <a:endParaRPr lang="en-US" dirty="0"/>
          </a:p>
        </p:txBody>
      </p:sp>
    </p:spTree>
    <p:extLst>
      <p:ext uri="{BB962C8B-B14F-4D97-AF65-F5344CB8AC3E}">
        <p14:creationId xmlns:p14="http://schemas.microsoft.com/office/powerpoint/2010/main" val="395688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3808a978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3808a978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a:t>
            </a:r>
            <a:endParaRPr dirty="0"/>
          </a:p>
        </p:txBody>
      </p:sp>
    </p:spTree>
    <p:extLst>
      <p:ext uri="{BB962C8B-B14F-4D97-AF65-F5344CB8AC3E}">
        <p14:creationId xmlns:p14="http://schemas.microsoft.com/office/powerpoint/2010/main" val="195122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3808a978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3808a978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a:t>
            </a:r>
            <a:endParaRPr dirty="0"/>
          </a:p>
        </p:txBody>
      </p:sp>
    </p:spTree>
    <p:extLst>
      <p:ext uri="{BB962C8B-B14F-4D97-AF65-F5344CB8AC3E}">
        <p14:creationId xmlns:p14="http://schemas.microsoft.com/office/powerpoint/2010/main" val="58257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 / maybe more bulletins for future??</a:t>
            </a:r>
          </a:p>
        </p:txBody>
      </p:sp>
    </p:spTree>
    <p:extLst>
      <p:ext uri="{BB962C8B-B14F-4D97-AF65-F5344CB8AC3E}">
        <p14:creationId xmlns:p14="http://schemas.microsoft.com/office/powerpoint/2010/main" val="2704405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nat</a:t>
            </a:r>
            <a:endParaRPr lang="en-US" dirty="0"/>
          </a:p>
        </p:txBody>
      </p:sp>
    </p:spTree>
    <p:extLst>
      <p:ext uri="{BB962C8B-B14F-4D97-AF65-F5344CB8AC3E}">
        <p14:creationId xmlns:p14="http://schemas.microsoft.com/office/powerpoint/2010/main" val="2943396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808a978f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808a978f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angel</a:t>
            </a:r>
            <a:endParaRPr dirty="0"/>
          </a:p>
        </p:txBody>
      </p:sp>
    </p:spTree>
    <p:extLst>
      <p:ext uri="{BB962C8B-B14F-4D97-AF65-F5344CB8AC3E}">
        <p14:creationId xmlns:p14="http://schemas.microsoft.com/office/powerpoint/2010/main" val="63637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808a978f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808a978f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angel</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Tree>
    <p:extLst>
      <p:ext uri="{BB962C8B-B14F-4D97-AF65-F5344CB8AC3E}">
        <p14:creationId xmlns:p14="http://schemas.microsoft.com/office/powerpoint/2010/main" val="156489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Tree>
    <p:extLst>
      <p:ext uri="{BB962C8B-B14F-4D97-AF65-F5344CB8AC3E}">
        <p14:creationId xmlns:p14="http://schemas.microsoft.com/office/powerpoint/2010/main" val="3431660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angel</a:t>
            </a:r>
          </a:p>
        </p:txBody>
      </p:sp>
    </p:spTree>
    <p:extLst>
      <p:ext uri="{BB962C8B-B14F-4D97-AF65-F5344CB8AC3E}">
        <p14:creationId xmlns:p14="http://schemas.microsoft.com/office/powerpoint/2010/main" val="3840320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988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5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63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391482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00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2/6/2024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8072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2/6/2024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819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067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957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2732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4043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170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9457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61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387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334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7103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981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55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540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8A87A34-81AB-432B-8DAE-1953F412C126}" type="datetimeFigureOut">
              <a:rPr lang="en-US" smtClean="0"/>
              <a:pPr/>
              <a:t>2/6/2024</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809850"/>
      </p:ext>
    </p:extLst>
  </p:cSld>
  <p:clrMap bg1="dk1" tx1="lt1" bg2="dk2"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4"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www.pexels.com/photo/aerial-photography-houses-neighborhood-148678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
        <p:cNvGrpSpPr/>
        <p:nvPr/>
      </p:nvGrpSpPr>
      <p:grpSpPr>
        <a:xfrm>
          <a:off x="0" y="0"/>
          <a:ext cx="0" cy="0"/>
          <a:chOff x="0" y="0"/>
          <a:chExt cx="0" cy="0"/>
        </a:xfrm>
      </p:grpSpPr>
      <p:pic>
        <p:nvPicPr>
          <p:cNvPr id="59" name="Picture 58">
            <a:extLst>
              <a:ext uri="{FF2B5EF4-FFF2-40B4-BE49-F238E27FC236}">
                <a16:creationId xmlns:a16="http://schemas.microsoft.com/office/drawing/2014/main" id="{69748FCC-913C-FB6F-1E3F-B928C886118E}"/>
              </a:ext>
            </a:extLst>
          </p:cNvPr>
          <p:cNvPicPr>
            <a:picLocks noChangeAspect="1"/>
          </p:cNvPicPr>
          <p:nvPr/>
        </p:nvPicPr>
        <p:blipFill rotWithShape="1">
          <a:blip r:embed="rId3">
            <a:alphaModFix amt="40000"/>
          </a:blip>
          <a:srcRect t="1747"/>
          <a:stretch/>
        </p:blipFill>
        <p:spPr>
          <a:xfrm>
            <a:off x="20" y="10"/>
            <a:ext cx="9143980" cy="5143490"/>
          </a:xfrm>
          <a:prstGeom prst="rect">
            <a:avLst/>
          </a:prstGeom>
        </p:spPr>
      </p:pic>
      <p:sp>
        <p:nvSpPr>
          <p:cNvPr id="56" name="Google Shape;56;p13"/>
          <p:cNvSpPr txBox="1">
            <a:spLocks noGrp="1"/>
          </p:cNvSpPr>
          <p:nvPr>
            <p:ph type="ctrTitle"/>
          </p:nvPr>
        </p:nvSpPr>
        <p:spPr>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tx1"/>
                </a:solidFill>
              </a:rPr>
              <a:t>Natural Disasters</a:t>
            </a:r>
          </a:p>
        </p:txBody>
      </p:sp>
      <p:sp>
        <p:nvSpPr>
          <p:cNvPr id="57" name="Google Shape;57;p13"/>
          <p:cNvSpPr txBox="1">
            <a:spLocks noGrp="1"/>
          </p:cNvSpPr>
          <p:nvPr>
            <p:ph type="subTitle" idx="1"/>
          </p:nvPr>
        </p:nvSpPr>
        <p:spPr>
          <a:prstGeom prst="rect">
            <a:avLst/>
          </a:prstGeom>
        </p:spPr>
        <p:txBody>
          <a:bodyPr spcFirstLastPara="1" lIns="91425" tIns="91425" rIns="91425" bIns="91425" anchorCtr="0">
            <a:normAutofit/>
          </a:bodyPr>
          <a:lstStyle/>
          <a:p>
            <a:pPr marL="0" lvl="0" indent="0" rtl="0">
              <a:lnSpc>
                <a:spcPct val="90000"/>
              </a:lnSpc>
              <a:spcBef>
                <a:spcPts val="0"/>
              </a:spcBef>
              <a:spcAft>
                <a:spcPts val="600"/>
              </a:spcAft>
              <a:buNone/>
            </a:pPr>
            <a:r>
              <a:rPr lang="en-US" sz="1400" dirty="0">
                <a:solidFill>
                  <a:schemeClr val="tx1"/>
                </a:solidFill>
              </a:rPr>
              <a:t>By: Max Fishman</a:t>
            </a:r>
          </a:p>
          <a:p>
            <a:pPr marL="0" lvl="0" indent="0" rtl="0">
              <a:lnSpc>
                <a:spcPct val="90000"/>
              </a:lnSpc>
              <a:spcBef>
                <a:spcPts val="0"/>
              </a:spcBef>
              <a:spcAft>
                <a:spcPts val="600"/>
              </a:spcAft>
              <a:buNone/>
            </a:pP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7">
                                            <p:txEl>
                                              <p:pRg st="0" end="0"/>
                                            </p:txEl>
                                          </p:spTgt>
                                        </p:tgtEl>
                                        <p:attrNameLst>
                                          <p:attrName>style.visibility</p:attrName>
                                        </p:attrNameLst>
                                      </p:cBhvr>
                                      <p:to>
                                        <p:strVal val="visible"/>
                                      </p:to>
                                    </p:set>
                                    <p:animEffect transition="in" filter="fade">
                                      <p:cBhvr>
                                        <p:cTn id="7" dur="400"/>
                                        <p:tgtEl>
                                          <p:spTgt spid="57">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56"/>
                                        </p:tgtEl>
                                        <p:attrNameLst>
                                          <p:attrName>style.visibility</p:attrName>
                                        </p:attrNameLst>
                                      </p:cBhvr>
                                      <p:to>
                                        <p:strVal val="visible"/>
                                      </p:to>
                                    </p:set>
                                    <p:animEffect transition="in" filter="fade">
                                      <p:cBhvr>
                                        <p:cTn id="10" dur="4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3"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4"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5"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6"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2">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14F00-B7D4-DF19-BA87-8E3895FEE951}"/>
              </a:ext>
            </a:extLst>
          </p:cNvPr>
          <p:cNvSpPr>
            <a:spLocks noGrp="1"/>
          </p:cNvSpPr>
          <p:nvPr>
            <p:ph type="title"/>
          </p:nvPr>
        </p:nvSpPr>
        <p:spPr>
          <a:xfrm>
            <a:off x="482891" y="1085849"/>
            <a:ext cx="2331469" cy="1083564"/>
          </a:xfrm>
        </p:spPr>
        <p:txBody>
          <a:bodyPr vert="horz" lIns="91440" tIns="45720" rIns="91440" bIns="45720" rtlCol="0" anchor="b">
            <a:normAutofit/>
          </a:bodyPr>
          <a:lstStyle/>
          <a:p>
            <a:pPr defTabSz="457200">
              <a:spcBef>
                <a:spcPct val="0"/>
              </a:spcBef>
            </a:pPr>
            <a:r>
              <a:rPr lang="en-US" sz="2400" b="0" i="0" kern="1200">
                <a:solidFill>
                  <a:srgbClr val="EBEBEB"/>
                </a:solidFill>
                <a:latin typeface="+mj-lt"/>
                <a:ea typeface="+mj-ea"/>
                <a:cs typeface="+mj-cs"/>
              </a:rPr>
              <a:t>		Timeline</a:t>
            </a:r>
            <a:endParaRPr lang="en-US" sz="2400" b="0" i="0" kern="1200" dirty="0">
              <a:solidFill>
                <a:srgbClr val="EBEBEB"/>
              </a:solidFill>
              <a:latin typeface="+mj-lt"/>
              <a:ea typeface="+mj-ea"/>
              <a:cs typeface="+mj-cs"/>
            </a:endParaRPr>
          </a:p>
        </p:txBody>
      </p:sp>
      <p:sp>
        <p:nvSpPr>
          <p:cNvPr id="38"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9" name="Freeform: Shape 26">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40" name="Rectangle 28">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B619D9F8-F2C3-1031-E4C0-F2A0906AB20E}"/>
              </a:ext>
            </a:extLst>
          </p:cNvPr>
          <p:cNvSpPr txBox="1"/>
          <p:nvPr/>
        </p:nvSpPr>
        <p:spPr>
          <a:xfrm>
            <a:off x="482891" y="2304288"/>
            <a:ext cx="2331043" cy="2210562"/>
          </a:xfrm>
          <a:prstGeom prst="rect">
            <a:avLst/>
          </a:prstGeom>
        </p:spPr>
        <p:txBody>
          <a:bodyPr vert="horz" lIns="91440" tIns="45720" rIns="91440" bIns="45720" rtlCol="0">
            <a:normAutofit/>
          </a:bodyPr>
          <a:lstStyle/>
          <a:p>
            <a:pPr marL="171450"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Decades of increased declarations</a:t>
            </a:r>
          </a:p>
          <a:p>
            <a:pPr marL="171450"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Defining moments in American Disaster History</a:t>
            </a:r>
          </a:p>
          <a:p>
            <a:pPr marL="628650" lvl="1"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Hurricane Katrina in 2005</a:t>
            </a:r>
          </a:p>
          <a:p>
            <a:pPr marL="628650" lvl="1"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COVID19 in 2020</a:t>
            </a:r>
          </a:p>
          <a:p>
            <a:pPr marL="171450" indent="-171450">
              <a:spcBef>
                <a:spcPts val="1000"/>
              </a:spcBef>
              <a:buClr>
                <a:schemeClr val="bg2">
                  <a:lumMod val="40000"/>
                  <a:lumOff val="60000"/>
                </a:schemeClr>
              </a:buClr>
              <a:buSzPct val="80000"/>
              <a:buFont typeface="Wingdings 3" charset="2"/>
              <a:buChar char=""/>
            </a:pPr>
            <a:r>
              <a:rPr lang="en-US" sz="1100">
                <a:solidFill>
                  <a:srgbClr val="FFFFFF"/>
                </a:solidFill>
                <a:latin typeface="+mj-lt"/>
                <a:ea typeface="+mj-ea"/>
                <a:cs typeface="+mj-cs"/>
              </a:rPr>
              <a:t>Lessons to anticipate the future</a:t>
            </a:r>
          </a:p>
          <a:p>
            <a:pPr marL="171450" indent="-171450">
              <a:spcBef>
                <a:spcPts val="1000"/>
              </a:spcBef>
              <a:buClr>
                <a:schemeClr val="bg2">
                  <a:lumMod val="40000"/>
                  <a:lumOff val="60000"/>
                </a:schemeClr>
              </a:buClr>
              <a:buSzPct val="80000"/>
              <a:buFont typeface="Wingdings 3" charset="2"/>
              <a:buChar char=""/>
            </a:pPr>
            <a:endParaRPr lang="en-US" sz="1100">
              <a:solidFill>
                <a:srgbClr val="FFFFFF"/>
              </a:solidFill>
              <a:latin typeface="+mj-lt"/>
              <a:ea typeface="+mj-ea"/>
              <a:cs typeface="+mj-cs"/>
            </a:endParaRPr>
          </a:p>
        </p:txBody>
      </p:sp>
      <p:pic>
        <p:nvPicPr>
          <p:cNvPr id="3" name="Picture 2" descr="A graph with purple line&#10;&#10;Description automatically generated">
            <a:extLst>
              <a:ext uri="{FF2B5EF4-FFF2-40B4-BE49-F238E27FC236}">
                <a16:creationId xmlns:a16="http://schemas.microsoft.com/office/drawing/2014/main" id="{DE9F266C-A342-BDC4-F4A6-818AA246EBE2}"/>
              </a:ext>
            </a:extLst>
          </p:cNvPr>
          <p:cNvPicPr>
            <a:picLocks noChangeAspect="1"/>
          </p:cNvPicPr>
          <p:nvPr/>
        </p:nvPicPr>
        <p:blipFill>
          <a:blip r:embed="rId7"/>
          <a:stretch>
            <a:fillRect/>
          </a:stretch>
        </p:blipFill>
        <p:spPr>
          <a:xfrm>
            <a:off x="3380686" y="1337315"/>
            <a:ext cx="5749072" cy="2537457"/>
          </a:xfrm>
          <a:prstGeom prst="rect">
            <a:avLst/>
          </a:prstGeom>
          <a:effectLst/>
        </p:spPr>
      </p:pic>
    </p:spTree>
    <p:extLst>
      <p:ext uri="{BB962C8B-B14F-4D97-AF65-F5344CB8AC3E}">
        <p14:creationId xmlns:p14="http://schemas.microsoft.com/office/powerpoint/2010/main" val="164286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14F00-B7D4-DF19-BA87-8E3895FEE951}"/>
              </a:ext>
            </a:extLst>
          </p:cNvPr>
          <p:cNvSpPr>
            <a:spLocks noGrp="1"/>
          </p:cNvSpPr>
          <p:nvPr>
            <p:ph type="title"/>
          </p:nvPr>
        </p:nvSpPr>
        <p:spPr>
          <a:xfrm>
            <a:off x="482891" y="1085849"/>
            <a:ext cx="2331469" cy="1083564"/>
          </a:xfrm>
        </p:spPr>
        <p:txBody>
          <a:bodyPr vert="horz" lIns="91440" tIns="45720" rIns="91440" bIns="45720" rtlCol="0" anchor="b">
            <a:normAutofit/>
          </a:bodyPr>
          <a:lstStyle/>
          <a:p>
            <a:pPr defTabSz="457200">
              <a:spcBef>
                <a:spcPct val="0"/>
              </a:spcBef>
            </a:pPr>
            <a:r>
              <a:rPr lang="en-US" sz="2400" b="0" i="0" kern="1200" dirty="0">
                <a:solidFill>
                  <a:srgbClr val="EBEBEB"/>
                </a:solidFill>
                <a:latin typeface="+mj-lt"/>
                <a:ea typeface="+mj-ea"/>
                <a:cs typeface="+mj-cs"/>
              </a:rPr>
              <a:t>		Timeline</a:t>
            </a:r>
          </a:p>
        </p:txBody>
      </p:sp>
      <p:sp>
        <p:nvSpPr>
          <p:cNvPr id="25"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29" name="Rectangle 28">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B619D9F8-F2C3-1031-E4C0-F2A0906AB20E}"/>
              </a:ext>
            </a:extLst>
          </p:cNvPr>
          <p:cNvSpPr txBox="1"/>
          <p:nvPr/>
        </p:nvSpPr>
        <p:spPr>
          <a:xfrm>
            <a:off x="482891" y="2304288"/>
            <a:ext cx="2331043" cy="2210562"/>
          </a:xfrm>
          <a:prstGeom prst="rect">
            <a:avLst/>
          </a:prstGeom>
        </p:spPr>
        <p:txBody>
          <a:bodyPr vert="horz" lIns="91440" tIns="45720" rIns="91440" bIns="45720" rtlCol="0">
            <a:normAutofit/>
          </a:bodyPr>
          <a:lstStyle/>
          <a:p>
            <a:pPr marL="171450"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Decades of increased declarations</a:t>
            </a:r>
            <a:endParaRPr lang="en-US" sz="1100">
              <a:solidFill>
                <a:srgbClr val="FFFFFF"/>
              </a:solidFill>
              <a:latin typeface="+mj-lt"/>
              <a:ea typeface="+mj-ea"/>
              <a:cs typeface="+mj-cs"/>
            </a:endParaRPr>
          </a:p>
          <a:p>
            <a:pPr marL="171450"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Defining moments in American Disaster History</a:t>
            </a:r>
            <a:endParaRPr lang="en-US" sz="1100">
              <a:solidFill>
                <a:srgbClr val="FFFFFF"/>
              </a:solidFill>
              <a:latin typeface="+mj-lt"/>
              <a:ea typeface="+mj-ea"/>
              <a:cs typeface="+mj-cs"/>
            </a:endParaRPr>
          </a:p>
          <a:p>
            <a:pPr marL="628650" lvl="1"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Hurricane Katrina in 2005</a:t>
            </a:r>
            <a:endParaRPr lang="en-US" sz="1100">
              <a:solidFill>
                <a:srgbClr val="FFFFFF"/>
              </a:solidFill>
              <a:latin typeface="+mj-lt"/>
              <a:ea typeface="+mj-ea"/>
              <a:cs typeface="+mj-cs"/>
            </a:endParaRPr>
          </a:p>
          <a:p>
            <a:pPr marL="628650" lvl="1"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COVID19 in 2020</a:t>
            </a:r>
            <a:endParaRPr lang="en-US" sz="1100">
              <a:solidFill>
                <a:srgbClr val="FFFFFF"/>
              </a:solidFill>
              <a:latin typeface="+mj-lt"/>
              <a:ea typeface="+mj-ea"/>
              <a:cs typeface="+mj-cs"/>
            </a:endParaRPr>
          </a:p>
          <a:p>
            <a:pPr marL="171450" indent="-17145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rPr>
              <a:t>Lessons to anticipate the future</a:t>
            </a:r>
            <a:endParaRPr lang="en-US" sz="1100">
              <a:solidFill>
                <a:srgbClr val="FFFFFF"/>
              </a:solidFill>
              <a:latin typeface="+mj-lt"/>
              <a:ea typeface="+mj-ea"/>
              <a:cs typeface="+mj-cs"/>
            </a:endParaRPr>
          </a:p>
          <a:p>
            <a:pPr marL="171450" indent="-171450">
              <a:spcBef>
                <a:spcPts val="1000"/>
              </a:spcBef>
              <a:buClr>
                <a:schemeClr val="bg2">
                  <a:lumMod val="40000"/>
                  <a:lumOff val="60000"/>
                </a:schemeClr>
              </a:buClr>
              <a:buSzPct val="80000"/>
              <a:buFont typeface="Wingdings 3" charset="2"/>
              <a:buChar char=""/>
            </a:pPr>
            <a:endParaRPr lang="en-US" sz="1100">
              <a:solidFill>
                <a:srgbClr val="FFFFFF"/>
              </a:solidFill>
              <a:latin typeface="+mj-lt"/>
              <a:ea typeface="+mj-ea"/>
              <a:cs typeface="+mj-cs"/>
            </a:endParaRPr>
          </a:p>
        </p:txBody>
      </p:sp>
      <p:pic>
        <p:nvPicPr>
          <p:cNvPr id="5" name="Picture 4" descr="A graph of a graph&#10;&#10;Description automatically generated with medium confidence">
            <a:extLst>
              <a:ext uri="{FF2B5EF4-FFF2-40B4-BE49-F238E27FC236}">
                <a16:creationId xmlns:a16="http://schemas.microsoft.com/office/drawing/2014/main" id="{8AE7E91A-1C32-D7D6-DFE0-BC02B6C8F9F8}"/>
              </a:ext>
            </a:extLst>
          </p:cNvPr>
          <p:cNvPicPr>
            <a:picLocks noChangeAspect="1"/>
          </p:cNvPicPr>
          <p:nvPr/>
        </p:nvPicPr>
        <p:blipFill>
          <a:blip r:embed="rId7"/>
          <a:stretch>
            <a:fillRect/>
          </a:stretch>
        </p:blipFill>
        <p:spPr>
          <a:xfrm>
            <a:off x="3296825" y="1170183"/>
            <a:ext cx="5822374" cy="2782229"/>
          </a:xfrm>
          <a:prstGeom prst="rect">
            <a:avLst/>
          </a:prstGeom>
          <a:effectLst/>
        </p:spPr>
      </p:pic>
    </p:spTree>
    <p:extLst>
      <p:ext uri="{BB962C8B-B14F-4D97-AF65-F5344CB8AC3E}">
        <p14:creationId xmlns:p14="http://schemas.microsoft.com/office/powerpoint/2010/main" val="374146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6"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7"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8"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9"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aerial view of a neighborhood&#10;&#10;Description automatically generated">
            <a:extLst>
              <a:ext uri="{FF2B5EF4-FFF2-40B4-BE49-F238E27FC236}">
                <a16:creationId xmlns:a16="http://schemas.microsoft.com/office/drawing/2014/main" id="{4118D034-DA15-4730-0817-048C3A54AB02}"/>
              </a:ext>
            </a:extLst>
          </p:cNvPr>
          <p:cNvPicPr>
            <a:picLocks noChangeAspect="1"/>
          </p:cNvPicPr>
          <p:nvPr/>
        </p:nvPicPr>
        <p:blipFill rotWithShape="1">
          <a:blip r:embed="rId8">
            <a:alphaModFix/>
            <a:extLst>
              <a:ext uri="{837473B0-CC2E-450A-ABE3-18F120FF3D39}">
                <a1611:picAttrSrcUrl xmlns:a1611="http://schemas.microsoft.com/office/drawing/2016/11/main" r:id="rId9"/>
              </a:ext>
            </a:extLst>
          </a:blip>
          <a:srcRect/>
          <a:stretch/>
        </p:blipFill>
        <p:spPr>
          <a:xfrm>
            <a:off x="20" y="10"/>
            <a:ext cx="9143980" cy="5143490"/>
          </a:xfrm>
          <a:prstGeom prst="rect">
            <a:avLst/>
          </a:prstGeom>
        </p:spPr>
      </p:pic>
      <p:sp>
        <p:nvSpPr>
          <p:cNvPr id="31" name="Rectangle 21">
            <a:extLst>
              <a:ext uri="{FF2B5EF4-FFF2-40B4-BE49-F238E27FC236}">
                <a16:creationId xmlns:a16="http://schemas.microsoft.com/office/drawing/2014/main" id="{4F571EA7-BDC6-4E6F-A47A-B5D39E5E7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514987" y="0"/>
            <a:ext cx="5827722"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7409087-E598-73BA-4676-DE9AC24A87F6}"/>
              </a:ext>
            </a:extLst>
          </p:cNvPr>
          <p:cNvSpPr>
            <a:spLocks noGrp="1"/>
          </p:cNvSpPr>
          <p:nvPr>
            <p:ph type="title"/>
          </p:nvPr>
        </p:nvSpPr>
        <p:spPr>
          <a:xfrm>
            <a:off x="2618948" y="221796"/>
            <a:ext cx="4918441" cy="575766"/>
          </a:xfrm>
        </p:spPr>
        <p:txBody>
          <a:bodyPr vert="horz" lIns="91440" tIns="45720" rIns="91440" bIns="45720" rtlCol="0" anchor="b">
            <a:normAutofit/>
          </a:bodyPr>
          <a:lstStyle/>
          <a:p>
            <a:pPr defTabSz="457200">
              <a:lnSpc>
                <a:spcPct val="90000"/>
              </a:lnSpc>
              <a:spcBef>
                <a:spcPct val="0"/>
              </a:spcBef>
            </a:pPr>
            <a:r>
              <a:rPr lang="en-US" sz="1600"/>
              <a:t>Analyzing Natural Disasters: Frequency and Trends Over the Years</a:t>
            </a:r>
          </a:p>
        </p:txBody>
      </p:sp>
      <p:sp>
        <p:nvSpPr>
          <p:cNvPr id="24" name="Rectangle 23">
            <a:extLst>
              <a:ext uri="{FF2B5EF4-FFF2-40B4-BE49-F238E27FC236}">
                <a16:creationId xmlns:a16="http://schemas.microsoft.com/office/drawing/2014/main" id="{526152D8-615F-4A5A-886D-E14B136CD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514600" y="971550"/>
            <a:ext cx="5829300" cy="417195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FEA8DCF-A4B1-39A8-001E-773F39359855}"/>
              </a:ext>
            </a:extLst>
          </p:cNvPr>
          <p:cNvSpPr>
            <a:spLocks noGrp="1"/>
          </p:cNvSpPr>
          <p:nvPr>
            <p:ph type="body" idx="1"/>
          </p:nvPr>
        </p:nvSpPr>
        <p:spPr>
          <a:xfrm>
            <a:off x="2618949" y="1085850"/>
            <a:ext cx="4918440" cy="3600449"/>
          </a:xfrm>
        </p:spPr>
        <p:txBody>
          <a:bodyPr vert="horz" lIns="91440" tIns="45720" rIns="91440" bIns="45720" rtlCol="0" anchor="t">
            <a:normAutofit/>
          </a:bodyPr>
          <a:lstStyle/>
          <a:p>
            <a:pPr defTabSz="457200">
              <a:spcBef>
                <a:spcPts val="1000"/>
              </a:spcBef>
              <a:buSzPct val="80000"/>
              <a:buFont typeface="Wingdings 3" charset="2"/>
              <a:buChar char=""/>
            </a:pPr>
            <a:r>
              <a:rPr lang="en-US" sz="1400"/>
              <a:t>Understanding Disaster Occurrences</a:t>
            </a:r>
            <a:br>
              <a:rPr lang="en-US" sz="1400"/>
            </a:br>
            <a:endParaRPr lang="en-US" sz="1400"/>
          </a:p>
          <a:p>
            <a:pPr defTabSz="457200">
              <a:spcBef>
                <a:spcPts val="1000"/>
              </a:spcBef>
              <a:buSzPct val="80000"/>
              <a:buFont typeface="Wingdings 3" charset="2"/>
              <a:buChar char=""/>
            </a:pPr>
            <a:r>
              <a:rPr lang="en-US" sz="1400"/>
              <a:t>Key Takeaways for Decision-Makers</a:t>
            </a:r>
            <a:br>
              <a:rPr lang="en-US" sz="1400"/>
            </a:br>
            <a:endParaRPr lang="en-US" sz="1400"/>
          </a:p>
          <a:p>
            <a:pPr defTabSz="457200">
              <a:spcBef>
                <a:spcPts val="1000"/>
              </a:spcBef>
              <a:buSzPct val="80000"/>
              <a:buFont typeface="Wingdings 3" charset="2"/>
              <a:buChar char=""/>
            </a:pPr>
            <a:r>
              <a:rPr lang="en-US" sz="1400"/>
              <a:t>Driving Sustainable Development</a:t>
            </a:r>
          </a:p>
        </p:txBody>
      </p:sp>
    </p:spTree>
    <p:extLst>
      <p:ext uri="{BB962C8B-B14F-4D97-AF65-F5344CB8AC3E}">
        <p14:creationId xmlns:p14="http://schemas.microsoft.com/office/powerpoint/2010/main" val="228581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482891" y="1085849"/>
            <a:ext cx="2331469" cy="1083564"/>
          </a:xfrm>
        </p:spPr>
        <p:txBody>
          <a:bodyPr anchor="b">
            <a:normAutofit/>
          </a:bodyPr>
          <a:lstStyle/>
          <a:p>
            <a:pPr>
              <a:lnSpc>
                <a:spcPct val="90000"/>
              </a:lnSpc>
            </a:pPr>
            <a:r>
              <a:rPr lang="en-US" sz="1700">
                <a:solidFill>
                  <a:srgbClr val="EBEBEB"/>
                </a:solidFill>
              </a:rPr>
              <a:t>Fluctuations in frequency of different disasters</a:t>
            </a:r>
            <a:br>
              <a:rPr lang="en-US" sz="1700">
                <a:solidFill>
                  <a:srgbClr val="EBEBEB"/>
                </a:solidFill>
              </a:rPr>
            </a:br>
            <a:endParaRPr lang="en-US" sz="1700">
              <a:solidFill>
                <a:srgbClr val="EBEBEB"/>
              </a:solidFill>
            </a:endParaRPr>
          </a:p>
        </p:txBody>
      </p:sp>
      <p:sp>
        <p:nvSpPr>
          <p:cNvPr id="19"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0" name="Freeform: Shape 1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21" name="Rectangle 1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7BF6830-EBE7-86F1-3832-96EC93BBBB94}"/>
              </a:ext>
            </a:extLst>
          </p:cNvPr>
          <p:cNvSpPr>
            <a:spLocks noGrp="1"/>
          </p:cNvSpPr>
          <p:nvPr>
            <p:ph idx="1"/>
          </p:nvPr>
        </p:nvSpPr>
        <p:spPr>
          <a:xfrm>
            <a:off x="482891" y="2304288"/>
            <a:ext cx="2331043" cy="2210562"/>
          </a:xfrm>
        </p:spPr>
        <p:txBody>
          <a:bodyPr>
            <a:normAutofit/>
          </a:bodyPr>
          <a:lstStyle/>
          <a:p>
            <a:pPr>
              <a:buFont typeface="Wingdings" panose="05000000000000000000" pitchFamily="2" charset="2"/>
              <a:buChar char="v"/>
            </a:pPr>
            <a:r>
              <a:rPr lang="en-US" sz="1100">
                <a:solidFill>
                  <a:srgbClr val="FFFFFF"/>
                </a:solidFill>
              </a:rPr>
              <a:t>Flood Disasters &amp; Occurrences</a:t>
            </a:r>
            <a:br>
              <a:rPr lang="en-US" sz="1100">
                <a:solidFill>
                  <a:srgbClr val="FFFFFF"/>
                </a:solidFill>
              </a:rPr>
            </a:br>
            <a:endParaRPr lang="en-US" sz="1100">
              <a:solidFill>
                <a:srgbClr val="FFFFFF"/>
              </a:solidFill>
            </a:endParaRPr>
          </a:p>
          <a:p>
            <a:pPr>
              <a:buFont typeface="Wingdings" panose="05000000000000000000" pitchFamily="2" charset="2"/>
              <a:buChar char="v"/>
            </a:pPr>
            <a:r>
              <a:rPr lang="en-US" sz="1100">
                <a:solidFill>
                  <a:srgbClr val="FFFFFF"/>
                </a:solidFill>
              </a:rPr>
              <a:t>Hurricanes Occurrences</a:t>
            </a:r>
            <a:br>
              <a:rPr lang="en-US" sz="1100">
                <a:solidFill>
                  <a:srgbClr val="FFFFFF"/>
                </a:solidFill>
              </a:rPr>
            </a:br>
            <a:endParaRPr lang="en-US" sz="1100">
              <a:solidFill>
                <a:srgbClr val="FFFFFF"/>
              </a:solidFill>
            </a:endParaRPr>
          </a:p>
          <a:p>
            <a:pPr>
              <a:buFont typeface="Wingdings" panose="05000000000000000000" pitchFamily="2" charset="2"/>
              <a:buChar char="v"/>
            </a:pPr>
            <a:r>
              <a:rPr lang="en-US" sz="1100">
                <a:solidFill>
                  <a:srgbClr val="FFFFFF"/>
                </a:solidFill>
              </a:rPr>
              <a:t>Biological</a:t>
            </a:r>
          </a:p>
          <a:p>
            <a:pPr>
              <a:buFont typeface="Wingdings" panose="05000000000000000000" pitchFamily="2" charset="2"/>
              <a:buChar char="v"/>
            </a:pPr>
            <a:endParaRPr lang="en-US" sz="1100" dirty="0">
              <a:solidFill>
                <a:srgbClr val="FFFFFF"/>
              </a:solidFill>
            </a:endParaRPr>
          </a:p>
        </p:txBody>
      </p:sp>
      <p:pic>
        <p:nvPicPr>
          <p:cNvPr id="5" name="Picture 4" descr="A graph with different colored squares&#10;&#10;Description automatically generated">
            <a:extLst>
              <a:ext uri="{FF2B5EF4-FFF2-40B4-BE49-F238E27FC236}">
                <a16:creationId xmlns:a16="http://schemas.microsoft.com/office/drawing/2014/main" id="{E374DDA1-DABD-E70C-8FD3-0E8D8EF4AE16}"/>
              </a:ext>
            </a:extLst>
          </p:cNvPr>
          <p:cNvPicPr>
            <a:picLocks noChangeAspect="1"/>
          </p:cNvPicPr>
          <p:nvPr/>
        </p:nvPicPr>
        <p:blipFill>
          <a:blip r:embed="rId3"/>
          <a:stretch>
            <a:fillRect/>
          </a:stretch>
        </p:blipFill>
        <p:spPr>
          <a:xfrm>
            <a:off x="3326642" y="1085848"/>
            <a:ext cx="5684038" cy="2782229"/>
          </a:xfrm>
          <a:prstGeom prst="rect">
            <a:avLst/>
          </a:prstGeom>
          <a:effectLst/>
        </p:spPr>
      </p:pic>
    </p:spTree>
    <p:extLst>
      <p:ext uri="{BB962C8B-B14F-4D97-AF65-F5344CB8AC3E}">
        <p14:creationId xmlns:p14="http://schemas.microsoft.com/office/powerpoint/2010/main" val="310035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482891" y="1085849"/>
            <a:ext cx="2331469" cy="1083564"/>
          </a:xfrm>
        </p:spPr>
        <p:txBody>
          <a:bodyPr anchor="b">
            <a:normAutofit/>
          </a:bodyPr>
          <a:lstStyle/>
          <a:p>
            <a:pPr>
              <a:lnSpc>
                <a:spcPct val="90000"/>
              </a:lnSpc>
            </a:pPr>
            <a:r>
              <a:rPr lang="en-US" sz="1700" b="0" i="0" kern="1200" dirty="0">
                <a:solidFill>
                  <a:srgbClr val="EBEBEB"/>
                </a:solidFill>
                <a:latin typeface="+mj-lt"/>
                <a:ea typeface="+mj-ea"/>
                <a:cs typeface="+mj-cs"/>
              </a:rPr>
              <a:t>Relationship between Disasters in Months</a:t>
            </a:r>
            <a:br>
              <a:rPr lang="en-US" sz="1700" dirty="0">
                <a:solidFill>
                  <a:srgbClr val="EBEBEB"/>
                </a:solidFill>
              </a:rPr>
            </a:br>
            <a:endParaRPr lang="en-US" sz="1700" dirty="0">
              <a:solidFill>
                <a:srgbClr val="EBEBEB"/>
              </a:solidFill>
            </a:endParaRPr>
          </a:p>
        </p:txBody>
      </p:sp>
      <p:sp>
        <p:nvSpPr>
          <p:cNvPr id="3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5" name="Freeform: Shape 2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6" name="Rectangle 3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7BF6830-EBE7-86F1-3832-96EC93BBBB94}"/>
              </a:ext>
            </a:extLst>
          </p:cNvPr>
          <p:cNvSpPr>
            <a:spLocks noGrp="1"/>
          </p:cNvSpPr>
          <p:nvPr>
            <p:ph idx="1"/>
          </p:nvPr>
        </p:nvSpPr>
        <p:spPr>
          <a:xfrm>
            <a:off x="303312" y="2184199"/>
            <a:ext cx="2817670" cy="1083564"/>
          </a:xfrm>
        </p:spPr>
        <p:txBody>
          <a:bodyPr>
            <a:normAutofit fontScale="70000" lnSpcReduction="20000"/>
          </a:bodyPr>
          <a:lstStyle/>
          <a:p>
            <a:pPr>
              <a:buFont typeface="Wingdings" panose="05000000000000000000" pitchFamily="2" charset="2"/>
              <a:buChar char="v"/>
            </a:pPr>
            <a:r>
              <a:rPr lang="en-US" sz="1400" dirty="0">
                <a:solidFill>
                  <a:srgbClr val="FFFFFF"/>
                </a:solidFill>
                <a:latin typeface="Söhne"/>
              </a:rPr>
              <a:t>March and September</a:t>
            </a:r>
          </a:p>
          <a:p>
            <a:pPr>
              <a:buFont typeface="Wingdings" panose="05000000000000000000" pitchFamily="2" charset="2"/>
              <a:buChar char="v"/>
            </a:pPr>
            <a:r>
              <a:rPr lang="en-US" sz="1400" dirty="0">
                <a:solidFill>
                  <a:srgbClr val="FFFFFF"/>
                </a:solidFill>
                <a:latin typeface="Söhne"/>
              </a:rPr>
              <a:t>November and December</a:t>
            </a:r>
          </a:p>
          <a:p>
            <a:pPr>
              <a:buFont typeface="Wingdings" panose="05000000000000000000" pitchFamily="2" charset="2"/>
              <a:buChar char="v"/>
            </a:pPr>
            <a:r>
              <a:rPr lang="en-US" sz="1400" dirty="0">
                <a:solidFill>
                  <a:srgbClr val="FFFFFF"/>
                </a:solidFill>
                <a:latin typeface="Söhne"/>
              </a:rPr>
              <a:t>What happens when Covid Disasters are removed?</a:t>
            </a:r>
            <a:endParaRPr lang="en-US" sz="1400" dirty="0">
              <a:solidFill>
                <a:srgbClr val="FFFFFF"/>
              </a:solidFill>
            </a:endParaRPr>
          </a:p>
          <a:p>
            <a:pPr marL="0" indent="0">
              <a:buNone/>
            </a:pPr>
            <a:br>
              <a:rPr lang="en-US" sz="1100" dirty="0">
                <a:solidFill>
                  <a:srgbClr val="FFFFFF"/>
                </a:solidFill>
              </a:rPr>
            </a:br>
            <a:endParaRPr lang="en-US" sz="1100" dirty="0">
              <a:solidFill>
                <a:srgbClr val="FFFFFF"/>
              </a:solidFill>
            </a:endParaRPr>
          </a:p>
          <a:p>
            <a:pPr>
              <a:buFont typeface="Wingdings" panose="05000000000000000000" pitchFamily="2" charset="2"/>
              <a:buChar char="v"/>
            </a:pPr>
            <a:endParaRPr lang="en-US" sz="1100" dirty="0">
              <a:solidFill>
                <a:srgbClr val="FFFFFF"/>
              </a:solidFill>
            </a:endParaRPr>
          </a:p>
        </p:txBody>
      </p:sp>
      <p:pic>
        <p:nvPicPr>
          <p:cNvPr id="6" name="Picture 5">
            <a:extLst>
              <a:ext uri="{FF2B5EF4-FFF2-40B4-BE49-F238E27FC236}">
                <a16:creationId xmlns:a16="http://schemas.microsoft.com/office/drawing/2014/main" id="{79877C50-2880-EECD-C75C-1D3F1540FD4A}"/>
              </a:ext>
            </a:extLst>
          </p:cNvPr>
          <p:cNvPicPr>
            <a:picLocks noChangeAspect="1"/>
          </p:cNvPicPr>
          <p:nvPr/>
        </p:nvPicPr>
        <p:blipFill>
          <a:blip r:embed="rId3"/>
          <a:stretch>
            <a:fillRect/>
          </a:stretch>
        </p:blipFill>
        <p:spPr>
          <a:xfrm>
            <a:off x="3602893" y="1121568"/>
            <a:ext cx="4871126" cy="3395766"/>
          </a:xfrm>
          <a:prstGeom prst="rect">
            <a:avLst/>
          </a:prstGeom>
        </p:spPr>
      </p:pic>
    </p:spTree>
    <p:extLst>
      <p:ext uri="{BB962C8B-B14F-4D97-AF65-F5344CB8AC3E}">
        <p14:creationId xmlns:p14="http://schemas.microsoft.com/office/powerpoint/2010/main" val="314360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482891" y="1085849"/>
            <a:ext cx="2331469" cy="1083564"/>
          </a:xfrm>
        </p:spPr>
        <p:txBody>
          <a:bodyPr anchor="b">
            <a:normAutofit/>
          </a:bodyPr>
          <a:lstStyle/>
          <a:p>
            <a:pPr>
              <a:lnSpc>
                <a:spcPct val="90000"/>
              </a:lnSpc>
            </a:pPr>
            <a:r>
              <a:rPr lang="en-US" sz="1700" b="0" i="0" kern="1200" dirty="0">
                <a:solidFill>
                  <a:srgbClr val="EBEBEB"/>
                </a:solidFill>
                <a:latin typeface="+mj-lt"/>
                <a:ea typeface="+mj-ea"/>
                <a:cs typeface="+mj-cs"/>
              </a:rPr>
              <a:t>Covid Years Removed</a:t>
            </a:r>
            <a:br>
              <a:rPr lang="en-US" sz="1700" dirty="0">
                <a:solidFill>
                  <a:srgbClr val="EBEBEB"/>
                </a:solidFill>
              </a:rPr>
            </a:br>
            <a:endParaRPr lang="en-US" sz="1700" dirty="0">
              <a:solidFill>
                <a:srgbClr val="EBEBEB"/>
              </a:solidFill>
            </a:endParaRPr>
          </a:p>
        </p:txBody>
      </p:sp>
      <p:sp>
        <p:nvSpPr>
          <p:cNvPr id="3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5" name="Freeform: Shape 2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6" name="Rectangle 3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7BF6830-EBE7-86F1-3832-96EC93BBBB94}"/>
              </a:ext>
            </a:extLst>
          </p:cNvPr>
          <p:cNvSpPr>
            <a:spLocks noGrp="1"/>
          </p:cNvSpPr>
          <p:nvPr>
            <p:ph idx="1"/>
          </p:nvPr>
        </p:nvSpPr>
        <p:spPr>
          <a:xfrm>
            <a:off x="303312" y="2184199"/>
            <a:ext cx="2817670" cy="1083564"/>
          </a:xfrm>
        </p:spPr>
        <p:txBody>
          <a:bodyPr>
            <a:normAutofit/>
          </a:bodyPr>
          <a:lstStyle/>
          <a:p>
            <a:pPr>
              <a:buFont typeface="Wingdings" panose="05000000000000000000" pitchFamily="2" charset="2"/>
              <a:buChar char="v"/>
            </a:pPr>
            <a:r>
              <a:rPr lang="en-US" sz="1400" dirty="0">
                <a:solidFill>
                  <a:srgbClr val="FFFFFF"/>
                </a:solidFill>
                <a:latin typeface="Söhne"/>
              </a:rPr>
              <a:t>What is going on in September?</a:t>
            </a:r>
          </a:p>
          <a:p>
            <a:pPr>
              <a:buFont typeface="Wingdings" panose="05000000000000000000" pitchFamily="2" charset="2"/>
              <a:buChar char="v"/>
            </a:pPr>
            <a:r>
              <a:rPr lang="en-US" sz="1400" dirty="0">
                <a:solidFill>
                  <a:srgbClr val="FFFFFF"/>
                </a:solidFill>
                <a:latin typeface="Söhne"/>
              </a:rPr>
              <a:t>How can we prepare?</a:t>
            </a:r>
            <a:endParaRPr lang="en-US" sz="1400" dirty="0">
              <a:solidFill>
                <a:srgbClr val="FFFFFF"/>
              </a:solidFill>
            </a:endParaRPr>
          </a:p>
          <a:p>
            <a:pPr marL="0" indent="0">
              <a:buNone/>
            </a:pPr>
            <a:br>
              <a:rPr lang="en-US" sz="1100" dirty="0">
                <a:solidFill>
                  <a:srgbClr val="FFFFFF"/>
                </a:solidFill>
              </a:rPr>
            </a:br>
            <a:endParaRPr lang="en-US" sz="1100" dirty="0">
              <a:solidFill>
                <a:srgbClr val="FFFFFF"/>
              </a:solidFill>
            </a:endParaRPr>
          </a:p>
          <a:p>
            <a:pPr>
              <a:buFont typeface="Wingdings" panose="05000000000000000000" pitchFamily="2" charset="2"/>
              <a:buChar char="v"/>
            </a:pPr>
            <a:endParaRPr lang="en-US" sz="1100" dirty="0">
              <a:solidFill>
                <a:srgbClr val="FFFFFF"/>
              </a:solidFill>
            </a:endParaRPr>
          </a:p>
        </p:txBody>
      </p:sp>
      <p:pic>
        <p:nvPicPr>
          <p:cNvPr id="5" name="Picture 4">
            <a:extLst>
              <a:ext uri="{FF2B5EF4-FFF2-40B4-BE49-F238E27FC236}">
                <a16:creationId xmlns:a16="http://schemas.microsoft.com/office/drawing/2014/main" id="{ECB476ED-6C54-23D7-A238-9589B1A16C2F}"/>
              </a:ext>
            </a:extLst>
          </p:cNvPr>
          <p:cNvPicPr>
            <a:picLocks noChangeAspect="1"/>
          </p:cNvPicPr>
          <p:nvPr/>
        </p:nvPicPr>
        <p:blipFill>
          <a:blip r:embed="rId3"/>
          <a:stretch>
            <a:fillRect/>
          </a:stretch>
        </p:blipFill>
        <p:spPr>
          <a:xfrm>
            <a:off x="3846293" y="1184026"/>
            <a:ext cx="4572396" cy="3298222"/>
          </a:xfrm>
          <a:prstGeom prst="rect">
            <a:avLst/>
          </a:prstGeom>
        </p:spPr>
      </p:pic>
    </p:spTree>
    <p:extLst>
      <p:ext uri="{BB962C8B-B14F-4D97-AF65-F5344CB8AC3E}">
        <p14:creationId xmlns:p14="http://schemas.microsoft.com/office/powerpoint/2010/main" val="1159844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260846" y="857250"/>
            <a:ext cx="2599291" cy="1083564"/>
          </a:xfrm>
        </p:spPr>
        <p:txBody>
          <a:bodyPr anchor="b">
            <a:normAutofit/>
          </a:bodyPr>
          <a:lstStyle/>
          <a:p>
            <a:pPr>
              <a:lnSpc>
                <a:spcPct val="90000"/>
              </a:lnSpc>
            </a:pPr>
            <a:r>
              <a:rPr lang="en-US" sz="1800" b="0" i="0" kern="1200" dirty="0">
                <a:solidFill>
                  <a:schemeClr val="bg1"/>
                </a:solidFill>
                <a:latin typeface="+mj-lt"/>
                <a:ea typeface="+mj-ea"/>
                <a:cs typeface="+mj-cs"/>
              </a:rPr>
              <a:t>Relationship between Disasters in </a:t>
            </a:r>
            <a:r>
              <a:rPr lang="en-US" sz="1800" dirty="0">
                <a:solidFill>
                  <a:schemeClr val="bg1"/>
                </a:solidFill>
              </a:rPr>
              <a:t>S</a:t>
            </a:r>
            <a:r>
              <a:rPr lang="en-US" sz="1800" b="0" i="0" kern="1200" dirty="0">
                <a:solidFill>
                  <a:schemeClr val="bg1"/>
                </a:solidFill>
                <a:latin typeface="+mj-lt"/>
                <a:ea typeface="+mj-ea"/>
                <a:cs typeface="+mj-cs"/>
              </a:rPr>
              <a:t>easons</a:t>
            </a:r>
            <a:br>
              <a:rPr lang="en-US" sz="1700" dirty="0">
                <a:solidFill>
                  <a:srgbClr val="EBEBEB"/>
                </a:solidFill>
              </a:rPr>
            </a:br>
            <a:endParaRPr lang="en-US" sz="1700" dirty="0">
              <a:solidFill>
                <a:srgbClr val="EBEBEB"/>
              </a:solidFill>
            </a:endParaRPr>
          </a:p>
        </p:txBody>
      </p:sp>
      <p:sp>
        <p:nvSpPr>
          <p:cNvPr id="3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5" name="Freeform: Shape 2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6" name="Rectangle 3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graph with numbers and text&#10;&#10;Description automatically generated">
            <a:extLst>
              <a:ext uri="{FF2B5EF4-FFF2-40B4-BE49-F238E27FC236}">
                <a16:creationId xmlns:a16="http://schemas.microsoft.com/office/drawing/2014/main" id="{A5C6E6F3-A1B8-B1EA-E0D8-C2863A42D15C}"/>
              </a:ext>
            </a:extLst>
          </p:cNvPr>
          <p:cNvPicPr>
            <a:picLocks noChangeAspect="1"/>
          </p:cNvPicPr>
          <p:nvPr/>
        </p:nvPicPr>
        <p:blipFill>
          <a:blip r:embed="rId3"/>
          <a:stretch>
            <a:fillRect/>
          </a:stretch>
        </p:blipFill>
        <p:spPr>
          <a:xfrm>
            <a:off x="3540586" y="857250"/>
            <a:ext cx="5229846" cy="4057902"/>
          </a:xfrm>
          <a:prstGeom prst="rect">
            <a:avLst/>
          </a:prstGeom>
        </p:spPr>
      </p:pic>
      <p:sp>
        <p:nvSpPr>
          <p:cNvPr id="7" name="Content Placeholder 2">
            <a:extLst>
              <a:ext uri="{FF2B5EF4-FFF2-40B4-BE49-F238E27FC236}">
                <a16:creationId xmlns:a16="http://schemas.microsoft.com/office/drawing/2014/main" id="{0DF797BE-0702-1CC5-8ADB-BF550633A9E3}"/>
              </a:ext>
            </a:extLst>
          </p:cNvPr>
          <p:cNvSpPr txBox="1">
            <a:spLocks/>
          </p:cNvSpPr>
          <p:nvPr/>
        </p:nvSpPr>
        <p:spPr>
          <a:xfrm>
            <a:off x="303312" y="2240449"/>
            <a:ext cx="2817670" cy="1083564"/>
          </a:xfrm>
          <a:prstGeom prst="rect">
            <a:avLst/>
          </a:prstGeom>
        </p:spPr>
        <p:txBody>
          <a:bodyPr vert="horz" lIns="91440" tIns="45720" rIns="91440" bIns="45720" rtlCol="0">
            <a:normAutofit fontScale="70000" lnSpcReduction="20000"/>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a:buFont typeface="Wingdings" panose="05000000000000000000" pitchFamily="2" charset="2"/>
              <a:buChar char="v"/>
            </a:pPr>
            <a:r>
              <a:rPr lang="en-US" sz="1400" dirty="0">
                <a:solidFill>
                  <a:srgbClr val="FFFFFF"/>
                </a:solidFill>
                <a:latin typeface="Söhne"/>
              </a:rPr>
              <a:t>Spring</a:t>
            </a:r>
          </a:p>
          <a:p>
            <a:pPr>
              <a:buFont typeface="Wingdings" panose="05000000000000000000" pitchFamily="2" charset="2"/>
              <a:buChar char="v"/>
            </a:pPr>
            <a:r>
              <a:rPr lang="en-US" sz="1400" dirty="0">
                <a:solidFill>
                  <a:srgbClr val="FFFFFF"/>
                </a:solidFill>
                <a:latin typeface="Söhne"/>
              </a:rPr>
              <a:t>Winter</a:t>
            </a:r>
          </a:p>
          <a:p>
            <a:pPr>
              <a:buFont typeface="Wingdings" panose="05000000000000000000" pitchFamily="2" charset="2"/>
              <a:buChar char="v"/>
            </a:pPr>
            <a:r>
              <a:rPr lang="en-US" sz="1400" dirty="0">
                <a:solidFill>
                  <a:srgbClr val="FFFFFF"/>
                </a:solidFill>
                <a:latin typeface="Söhne"/>
              </a:rPr>
              <a:t>What happens when Covid Disasters are removed?</a:t>
            </a:r>
            <a:endParaRPr lang="en-US" sz="1400" dirty="0">
              <a:solidFill>
                <a:srgbClr val="FFFFFF"/>
              </a:solidFill>
            </a:endParaRPr>
          </a:p>
          <a:p>
            <a:pPr marL="0" indent="0">
              <a:buFont typeface="Wingdings 3" charset="2"/>
              <a:buNone/>
            </a:pPr>
            <a:br>
              <a:rPr lang="en-US" sz="1100" dirty="0">
                <a:solidFill>
                  <a:srgbClr val="FFFFFF"/>
                </a:solidFill>
              </a:rPr>
            </a:br>
            <a:endParaRPr lang="en-US" sz="1100" dirty="0">
              <a:solidFill>
                <a:srgbClr val="FFFFFF"/>
              </a:solidFill>
            </a:endParaRPr>
          </a:p>
          <a:p>
            <a:pPr>
              <a:buFont typeface="Wingdings" panose="05000000000000000000" pitchFamily="2" charset="2"/>
              <a:buChar char="v"/>
            </a:pPr>
            <a:endParaRPr lang="en-US" sz="1100" dirty="0">
              <a:solidFill>
                <a:srgbClr val="FFFFFF"/>
              </a:solidFill>
            </a:endParaRPr>
          </a:p>
        </p:txBody>
      </p:sp>
    </p:spTree>
    <p:extLst>
      <p:ext uri="{BB962C8B-B14F-4D97-AF65-F5344CB8AC3E}">
        <p14:creationId xmlns:p14="http://schemas.microsoft.com/office/powerpoint/2010/main" val="6695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5274C-EFA8-1759-52CC-C79BDE7F666C}"/>
              </a:ext>
            </a:extLst>
          </p:cNvPr>
          <p:cNvSpPr>
            <a:spLocks noGrp="1"/>
          </p:cNvSpPr>
          <p:nvPr>
            <p:ph type="title"/>
          </p:nvPr>
        </p:nvSpPr>
        <p:spPr>
          <a:xfrm>
            <a:off x="180896" y="273189"/>
            <a:ext cx="2599291" cy="1083564"/>
          </a:xfrm>
        </p:spPr>
        <p:txBody>
          <a:bodyPr anchor="b">
            <a:normAutofit/>
          </a:bodyPr>
          <a:lstStyle/>
          <a:p>
            <a:pPr>
              <a:lnSpc>
                <a:spcPct val="90000"/>
              </a:lnSpc>
            </a:pPr>
            <a:r>
              <a:rPr lang="en-US" sz="1800" dirty="0">
                <a:solidFill>
                  <a:schemeClr val="bg1"/>
                </a:solidFill>
              </a:rPr>
              <a:t>Covid Years Removed</a:t>
            </a:r>
            <a:br>
              <a:rPr lang="en-US" sz="1700" dirty="0">
                <a:solidFill>
                  <a:srgbClr val="EBEBEB"/>
                </a:solidFill>
              </a:rPr>
            </a:br>
            <a:endParaRPr lang="en-US" sz="1700" dirty="0">
              <a:solidFill>
                <a:srgbClr val="EBEBEB"/>
              </a:solidFill>
            </a:endParaRPr>
          </a:p>
        </p:txBody>
      </p:sp>
      <p:sp>
        <p:nvSpPr>
          <p:cNvPr id="3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5" name="Freeform: Shape 2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6" name="Rectangle 3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7BF6830-EBE7-86F1-3832-96EC93BBBB94}"/>
              </a:ext>
            </a:extLst>
          </p:cNvPr>
          <p:cNvSpPr>
            <a:spLocks noGrp="1"/>
          </p:cNvSpPr>
          <p:nvPr>
            <p:ph idx="1"/>
          </p:nvPr>
        </p:nvSpPr>
        <p:spPr>
          <a:xfrm>
            <a:off x="212865" y="1624780"/>
            <a:ext cx="2817670" cy="1083564"/>
          </a:xfrm>
        </p:spPr>
        <p:txBody>
          <a:bodyPr>
            <a:normAutofit fontScale="25000" lnSpcReduction="20000"/>
          </a:bodyPr>
          <a:lstStyle/>
          <a:p>
            <a:pPr marL="0" indent="0">
              <a:buNone/>
            </a:pPr>
            <a:r>
              <a:rPr lang="en-US" sz="6400" i="0" dirty="0">
                <a:solidFill>
                  <a:schemeClr val="bg1"/>
                </a:solidFill>
                <a:effectLst/>
                <a:latin typeface="Söhne"/>
              </a:rPr>
              <a:t>- Fall Takes the Lead</a:t>
            </a:r>
          </a:p>
          <a:p>
            <a:pPr marL="0" indent="0" algn="l">
              <a:buNone/>
            </a:pPr>
            <a:r>
              <a:rPr lang="en-US" sz="6400" i="0" dirty="0">
                <a:solidFill>
                  <a:schemeClr val="bg1"/>
                </a:solidFill>
                <a:effectLst/>
                <a:latin typeface="Söhne"/>
              </a:rPr>
              <a:t>Mitigation Strategies:</a:t>
            </a:r>
          </a:p>
          <a:p>
            <a:pPr algn="l">
              <a:buFont typeface="Arial" panose="020B0604020202020204" pitchFamily="34" charset="0"/>
              <a:buChar char="•"/>
            </a:pPr>
            <a:r>
              <a:rPr lang="en-US" sz="6400" i="0" dirty="0">
                <a:solidFill>
                  <a:schemeClr val="bg1"/>
                </a:solidFill>
                <a:effectLst/>
                <a:latin typeface="Söhne"/>
              </a:rPr>
              <a:t>Infrastructure improvements</a:t>
            </a:r>
          </a:p>
          <a:p>
            <a:pPr algn="l">
              <a:buFont typeface="Arial" panose="020B0604020202020204" pitchFamily="34" charset="0"/>
              <a:buChar char="•"/>
            </a:pPr>
            <a:r>
              <a:rPr lang="en-US" sz="6400" dirty="0">
                <a:solidFill>
                  <a:schemeClr val="bg1"/>
                </a:solidFill>
                <a:latin typeface="Söhne"/>
              </a:rPr>
              <a:t>E</a:t>
            </a:r>
            <a:r>
              <a:rPr lang="en-US" sz="6400" i="0" dirty="0">
                <a:solidFill>
                  <a:schemeClr val="bg1"/>
                </a:solidFill>
                <a:effectLst/>
                <a:latin typeface="Söhne"/>
              </a:rPr>
              <a:t>arly warning systems</a:t>
            </a:r>
            <a:endParaRPr lang="en-US" sz="6400" dirty="0">
              <a:solidFill>
                <a:schemeClr val="bg1"/>
              </a:solidFill>
              <a:latin typeface="Söhne"/>
            </a:endParaRPr>
          </a:p>
          <a:p>
            <a:pPr algn="l">
              <a:buFont typeface="Arial" panose="020B0604020202020204" pitchFamily="34" charset="0"/>
              <a:buChar char="•"/>
            </a:pPr>
            <a:r>
              <a:rPr lang="en-US" sz="6400" i="0" dirty="0">
                <a:solidFill>
                  <a:schemeClr val="bg1"/>
                </a:solidFill>
                <a:effectLst/>
                <a:latin typeface="Söhne"/>
              </a:rPr>
              <a:t>Community education.</a:t>
            </a:r>
          </a:p>
          <a:p>
            <a:endParaRPr lang="en-US" sz="1100" dirty="0">
              <a:solidFill>
                <a:srgbClr val="FFFFFF"/>
              </a:solidFill>
            </a:endParaRPr>
          </a:p>
          <a:p>
            <a:pPr>
              <a:buFont typeface="Wingdings" panose="05000000000000000000" pitchFamily="2" charset="2"/>
              <a:buChar char="v"/>
            </a:pPr>
            <a:endParaRPr lang="en-US" sz="1100" dirty="0">
              <a:solidFill>
                <a:srgbClr val="FFFFFF"/>
              </a:solidFill>
            </a:endParaRPr>
          </a:p>
        </p:txBody>
      </p:sp>
      <p:pic>
        <p:nvPicPr>
          <p:cNvPr id="4" name="Picture 3">
            <a:extLst>
              <a:ext uri="{FF2B5EF4-FFF2-40B4-BE49-F238E27FC236}">
                <a16:creationId xmlns:a16="http://schemas.microsoft.com/office/drawing/2014/main" id="{C05FC8B8-6730-6325-E2B9-CAEBE4EFE2E6}"/>
              </a:ext>
            </a:extLst>
          </p:cNvPr>
          <p:cNvPicPr>
            <a:picLocks noChangeAspect="1"/>
          </p:cNvPicPr>
          <p:nvPr/>
        </p:nvPicPr>
        <p:blipFill>
          <a:blip r:embed="rId3"/>
          <a:stretch>
            <a:fillRect/>
          </a:stretch>
        </p:blipFill>
        <p:spPr>
          <a:xfrm>
            <a:off x="3705617" y="1083469"/>
            <a:ext cx="4572000" cy="3619500"/>
          </a:xfrm>
          <a:prstGeom prst="rect">
            <a:avLst/>
          </a:prstGeom>
        </p:spPr>
      </p:pic>
    </p:spTree>
    <p:extLst>
      <p:ext uri="{BB962C8B-B14F-4D97-AF65-F5344CB8AC3E}">
        <p14:creationId xmlns:p14="http://schemas.microsoft.com/office/powerpoint/2010/main" val="4147400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90369" y="495775"/>
            <a:ext cx="4641143" cy="331894"/>
          </a:xfrm>
          <a:prstGeom prst="rect">
            <a:avLst/>
          </a:prstGeom>
        </p:spPr>
        <p:txBody>
          <a:bodyPr spcFirstLastPara="1" vert="horz" lIns="91440" tIns="45720" rIns="91440" bIns="45720" rtlCol="0" anchor="t" anchorCtr="0">
            <a:normAutofit fontScale="90000"/>
          </a:bodyPr>
          <a:lstStyle/>
          <a:p>
            <a:pPr marL="457200" lvl="0" indent="-317500" defTabSz="457200">
              <a:lnSpc>
                <a:spcPct val="90000"/>
              </a:lnSpc>
              <a:spcBef>
                <a:spcPct val="0"/>
              </a:spcBef>
              <a:spcAft>
                <a:spcPts val="0"/>
              </a:spcAft>
              <a:buClr>
                <a:srgbClr val="000000"/>
              </a:buClr>
              <a:buSzPts val="1400"/>
            </a:pPr>
            <a:r>
              <a:rPr lang="en-US" sz="1800" dirty="0">
                <a:solidFill>
                  <a:srgbClr val="EBEBEB"/>
                </a:solidFill>
                <a:sym typeface="Calibri"/>
              </a:rPr>
              <a:t>Regional Disparity in Disaster Declarations</a:t>
            </a:r>
            <a:br>
              <a:rPr lang="en-US" sz="1800" dirty="0">
                <a:solidFill>
                  <a:srgbClr val="EBEBEB"/>
                </a:solidFill>
                <a:sym typeface="Calibri"/>
              </a:rPr>
            </a:br>
            <a:endParaRPr lang="en-US" sz="1800" dirty="0">
              <a:solidFill>
                <a:srgbClr val="EBEBEB"/>
              </a:solidFill>
              <a:sym typeface="Calibri"/>
            </a:endParaRPr>
          </a:p>
        </p:txBody>
      </p:sp>
      <p:sp>
        <p:nvSpPr>
          <p:cNvPr id="3" name="TextBox 2">
            <a:extLst>
              <a:ext uri="{FF2B5EF4-FFF2-40B4-BE49-F238E27FC236}">
                <a16:creationId xmlns:a16="http://schemas.microsoft.com/office/drawing/2014/main" id="{BCA599F7-09D5-1ED4-9B18-75465FC5232E}"/>
              </a:ext>
            </a:extLst>
          </p:cNvPr>
          <p:cNvSpPr txBox="1"/>
          <p:nvPr/>
        </p:nvSpPr>
        <p:spPr>
          <a:xfrm>
            <a:off x="390369" y="1200150"/>
            <a:ext cx="4641142" cy="2839064"/>
          </a:xfrm>
          <a:prstGeom prst="rect">
            <a:avLst/>
          </a:prstGeom>
        </p:spPr>
        <p:txBody>
          <a:bodyPr vert="horz" lIns="91440" tIns="45720" rIns="91440" bIns="45720" rtlCol="0">
            <a:normAutofit fontScale="85000" lnSpcReduction="20000"/>
          </a:bodyPr>
          <a:lstStyle/>
          <a:p>
            <a:pPr>
              <a:spcBef>
                <a:spcPts val="1000"/>
              </a:spcBef>
              <a:buClr>
                <a:schemeClr val="bg2">
                  <a:lumMod val="40000"/>
                  <a:lumOff val="60000"/>
                </a:schemeClr>
              </a:buClr>
              <a:buSzPct val="80000"/>
              <a:buFont typeface="Wingdings 3" charset="2"/>
              <a:buChar char=""/>
            </a:pPr>
            <a:r>
              <a:rPr lang="en-US" sz="1400" dirty="0">
                <a:solidFill>
                  <a:srgbClr val="EBEBEB"/>
                </a:solidFill>
                <a:sym typeface="Calibri"/>
              </a:rPr>
              <a:t>Based on the provided dataset, there are a total of 64,092 natural disaster declarations present. These declarations are distributed across different regions or states in the United States. The visual representation of their distribution shows the number of disaster declarations for each state, providing an overview of the geographical distribution of natural disasters in the dataset.</a:t>
            </a:r>
          </a:p>
          <a:p>
            <a:pPr>
              <a:spcBef>
                <a:spcPts val="1000"/>
              </a:spcBef>
              <a:buClr>
                <a:schemeClr val="bg2">
                  <a:lumMod val="40000"/>
                  <a:lumOff val="60000"/>
                </a:schemeClr>
              </a:buClr>
              <a:buSzPct val="80000"/>
              <a:buFont typeface="Wingdings 3" charset="2"/>
              <a:buChar char=""/>
            </a:pPr>
            <a:endParaRPr lang="en-US" sz="1400" dirty="0">
              <a:solidFill>
                <a:srgbClr val="EBEBEB"/>
              </a:solidFill>
              <a:latin typeface="+mj-lt"/>
              <a:ea typeface="+mj-ea"/>
              <a:cs typeface="+mj-cs"/>
              <a:sym typeface="Calibri"/>
            </a:endParaRPr>
          </a:p>
          <a:p>
            <a:pPr>
              <a:spcBef>
                <a:spcPts val="1000"/>
              </a:spcBef>
              <a:buClr>
                <a:schemeClr val="bg2">
                  <a:lumMod val="40000"/>
                  <a:lumOff val="60000"/>
                </a:schemeClr>
              </a:buClr>
              <a:buSzPct val="80000"/>
              <a:buFont typeface="Wingdings 3" charset="2"/>
              <a:buChar char=""/>
            </a:pPr>
            <a:r>
              <a:rPr lang="en-US" sz="1400" dirty="0">
                <a:solidFill>
                  <a:srgbClr val="FFFFFF"/>
                </a:solidFill>
                <a:latin typeface="+mj-lt"/>
                <a:ea typeface="+mj-ea"/>
                <a:cs typeface="+mj-cs"/>
                <a:sym typeface="Calibri"/>
              </a:rPr>
              <a:t>The bar chart shows the number of natural disasters declarations for each state, giving us an overview how they are distributed geographically across the </a:t>
            </a:r>
            <a:r>
              <a:rPr lang="en-US" sz="1400" dirty="0" err="1">
                <a:solidFill>
                  <a:srgbClr val="FFFFFF"/>
                </a:solidFill>
                <a:latin typeface="+mj-lt"/>
                <a:ea typeface="+mj-ea"/>
                <a:cs typeface="+mj-cs"/>
                <a:sym typeface="Calibri"/>
              </a:rPr>
              <a:t>usa</a:t>
            </a:r>
            <a:r>
              <a:rPr lang="en-US" sz="1400" dirty="0">
                <a:solidFill>
                  <a:srgbClr val="FFFFFF"/>
                </a:solidFill>
                <a:latin typeface="+mj-lt"/>
                <a:ea typeface="+mj-ea"/>
                <a:cs typeface="+mj-cs"/>
                <a:sym typeface="Calibri"/>
              </a:rPr>
              <a:t>.</a:t>
            </a:r>
          </a:p>
          <a:p>
            <a:pPr>
              <a:spcBef>
                <a:spcPts val="1000"/>
              </a:spcBef>
              <a:buClr>
                <a:schemeClr val="bg2">
                  <a:lumMod val="40000"/>
                  <a:lumOff val="60000"/>
                </a:schemeClr>
              </a:buClr>
              <a:buSzPct val="80000"/>
              <a:buFont typeface="Wingdings 3" charset="2"/>
              <a:buChar char=""/>
            </a:pPr>
            <a:endParaRPr lang="en-US" sz="1400" dirty="0">
              <a:solidFill>
                <a:srgbClr val="FFFFFF"/>
              </a:solidFill>
              <a:latin typeface="+mj-lt"/>
              <a:ea typeface="+mj-ea"/>
              <a:cs typeface="+mj-cs"/>
              <a:sym typeface="Calibri"/>
            </a:endParaRPr>
          </a:p>
          <a:p>
            <a:pPr>
              <a:spcBef>
                <a:spcPts val="1000"/>
              </a:spcBef>
              <a:buClr>
                <a:schemeClr val="bg2">
                  <a:lumMod val="40000"/>
                  <a:lumOff val="60000"/>
                </a:schemeClr>
              </a:buClr>
              <a:buSzPct val="80000"/>
              <a:buFont typeface="Wingdings 3" charset="2"/>
              <a:buChar char=""/>
            </a:pPr>
            <a:r>
              <a:rPr lang="en-US" sz="1400" i="1" dirty="0">
                <a:latin typeface="+mj-lt"/>
                <a:ea typeface="Calibri"/>
                <a:cs typeface="Calibri"/>
                <a:sym typeface="Calibri"/>
              </a:rPr>
              <a:t> How many natural disaster declarations are present in the dataset, and how are they distributed across different regions or states in the US from 1953 to 2023? </a:t>
            </a:r>
            <a:endParaRPr lang="en-US" sz="1400" dirty="0">
              <a:latin typeface="+mj-lt"/>
              <a:ea typeface="Proxima Nova"/>
              <a:cs typeface="Proxima Nova"/>
              <a:sym typeface="Proxima Nova"/>
            </a:endParaRPr>
          </a:p>
          <a:p>
            <a:pPr>
              <a:spcBef>
                <a:spcPts val="1000"/>
              </a:spcBef>
              <a:buClr>
                <a:schemeClr val="bg2">
                  <a:lumMod val="40000"/>
                  <a:lumOff val="60000"/>
                </a:schemeClr>
              </a:buClr>
              <a:buSzPct val="80000"/>
              <a:buFont typeface="Wingdings 3" charset="2"/>
              <a:buChar char=""/>
            </a:pPr>
            <a:endParaRPr lang="en-US" sz="1400" dirty="0">
              <a:solidFill>
                <a:srgbClr val="FFFFFF"/>
              </a:solidFill>
              <a:latin typeface="+mj-lt"/>
              <a:ea typeface="+mj-ea"/>
              <a:cs typeface="+mj-cs"/>
              <a:sym typeface="Calibri"/>
            </a:endParaRPr>
          </a:p>
          <a:p>
            <a:pPr>
              <a:spcBef>
                <a:spcPts val="1000"/>
              </a:spcBef>
              <a:buClr>
                <a:schemeClr val="bg2">
                  <a:lumMod val="40000"/>
                  <a:lumOff val="60000"/>
                </a:schemeClr>
              </a:buClr>
              <a:buSzPct val="80000"/>
              <a:buFont typeface="Wingdings 3" charset="2"/>
              <a:buChar char=""/>
            </a:pPr>
            <a:endParaRPr lang="en-US" sz="1400" dirty="0">
              <a:solidFill>
                <a:srgbClr val="FFFFFF"/>
              </a:solidFill>
              <a:latin typeface="+mj-lt"/>
              <a:ea typeface="+mj-ea"/>
              <a:cs typeface="+mj-cs"/>
            </a:endParaRPr>
          </a:p>
        </p:txBody>
      </p:sp>
      <p:pic>
        <p:nvPicPr>
          <p:cNvPr id="89" name="Picture 88" descr="Zigzag indicator line">
            <a:extLst>
              <a:ext uri="{FF2B5EF4-FFF2-40B4-BE49-F238E27FC236}">
                <a16:creationId xmlns:a16="http://schemas.microsoft.com/office/drawing/2014/main" id="{CC6EBFE5-EBA8-C1D5-E5A2-A88538E5F2A2}"/>
              </a:ext>
            </a:extLst>
          </p:cNvPr>
          <p:cNvPicPr>
            <a:picLocks noChangeAspect="1"/>
          </p:cNvPicPr>
          <p:nvPr/>
        </p:nvPicPr>
        <p:blipFill rotWithShape="1">
          <a:blip r:embed="rId4"/>
          <a:srcRect l="23422" r="28270"/>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78232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9E097-F36E-A4F0-AC8E-5F2FF020487D}"/>
              </a:ext>
            </a:extLst>
          </p:cNvPr>
          <p:cNvSpPr>
            <a:spLocks noGrp="1"/>
          </p:cNvSpPr>
          <p:nvPr>
            <p:ph type="title"/>
          </p:nvPr>
        </p:nvSpPr>
        <p:spPr>
          <a:xfrm>
            <a:off x="150647" y="168995"/>
            <a:ext cx="8180445" cy="1050398"/>
          </a:xfrm>
        </p:spPr>
        <p:txBody>
          <a:bodyPr/>
          <a:lstStyle/>
          <a:p>
            <a:r>
              <a:rPr lang="en-US" dirty="0"/>
              <a:t>Types of declarations in FEMA</a:t>
            </a:r>
          </a:p>
        </p:txBody>
      </p:sp>
      <p:graphicFrame>
        <p:nvGraphicFramePr>
          <p:cNvPr id="9" name="Content Placeholder 2">
            <a:extLst>
              <a:ext uri="{FF2B5EF4-FFF2-40B4-BE49-F238E27FC236}">
                <a16:creationId xmlns:a16="http://schemas.microsoft.com/office/drawing/2014/main" id="{9015E47A-1674-F3CB-22F5-98871A366D42}"/>
              </a:ext>
            </a:extLst>
          </p:cNvPr>
          <p:cNvGraphicFramePr>
            <a:graphicFrameLocks noGrp="1"/>
          </p:cNvGraphicFramePr>
          <p:nvPr>
            <p:ph sz="half" idx="1"/>
          </p:nvPr>
        </p:nvGraphicFramePr>
        <p:xfrm>
          <a:off x="671698" y="998339"/>
          <a:ext cx="3297254" cy="3146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F6E20B74-14C4-8968-2A4A-EC8CB88F2E1A}"/>
              </a:ext>
            </a:extLst>
          </p:cNvPr>
          <p:cNvSpPr>
            <a:spLocks noGrp="1"/>
          </p:cNvSpPr>
          <p:nvPr>
            <p:ph sz="half" idx="2"/>
          </p:nvPr>
        </p:nvSpPr>
        <p:spPr>
          <a:xfrm>
            <a:off x="4132496" y="998339"/>
            <a:ext cx="3297256" cy="3150184"/>
          </a:xfrm>
        </p:spPr>
        <p:txBody>
          <a:bodyPr>
            <a:normAutofit/>
          </a:bodyPr>
          <a:lstStyle/>
          <a:p>
            <a:r>
              <a:rPr lang="en-US" dirty="0"/>
              <a:t>What is EM?.</a:t>
            </a:r>
          </a:p>
          <a:p>
            <a:pPr lvl="1"/>
            <a:r>
              <a:rPr lang="en-US" dirty="0"/>
              <a:t>Emergency Management</a:t>
            </a:r>
          </a:p>
          <a:p>
            <a:pPr lvl="2"/>
            <a:r>
              <a:rPr lang="en-US" dirty="0"/>
              <a:t>How many declarations total from 1953 to 2023?</a:t>
            </a:r>
          </a:p>
          <a:p>
            <a:pPr lvl="3"/>
            <a:r>
              <a:rPr lang="en-US" dirty="0"/>
              <a:t>18,971 declarations total or 29.6% of the declarations</a:t>
            </a:r>
          </a:p>
        </p:txBody>
      </p:sp>
      <p:pic>
        <p:nvPicPr>
          <p:cNvPr id="7" name="Picture 6">
            <a:extLst>
              <a:ext uri="{FF2B5EF4-FFF2-40B4-BE49-F238E27FC236}">
                <a16:creationId xmlns:a16="http://schemas.microsoft.com/office/drawing/2014/main" id="{B66F9496-DBAB-4AFD-EEA4-FAD0D212F749}"/>
              </a:ext>
            </a:extLst>
          </p:cNvPr>
          <p:cNvPicPr>
            <a:picLocks noChangeAspect="1"/>
          </p:cNvPicPr>
          <p:nvPr/>
        </p:nvPicPr>
        <p:blipFill>
          <a:blip r:embed="rId8">
            <a:alphaModFix/>
          </a:blip>
          <a:stretch>
            <a:fillRect/>
          </a:stretch>
        </p:blipFill>
        <p:spPr>
          <a:xfrm>
            <a:off x="4919242" y="2375545"/>
            <a:ext cx="3035686" cy="2699423"/>
          </a:xfrm>
          <a:prstGeom prst="rect">
            <a:avLst/>
          </a:prstGeom>
          <a:noFill/>
        </p:spPr>
      </p:pic>
      <p:sp>
        <p:nvSpPr>
          <p:cNvPr id="5" name="TextBox 4">
            <a:extLst>
              <a:ext uri="{FF2B5EF4-FFF2-40B4-BE49-F238E27FC236}">
                <a16:creationId xmlns:a16="http://schemas.microsoft.com/office/drawing/2014/main" id="{8F8C17FE-85AB-534E-8A5F-54920A1EF54B}"/>
              </a:ext>
            </a:extLst>
          </p:cNvPr>
          <p:cNvSpPr txBox="1"/>
          <p:nvPr/>
        </p:nvSpPr>
        <p:spPr>
          <a:xfrm>
            <a:off x="179237" y="4705636"/>
            <a:ext cx="11776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410861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Energy of this Analysis</a:t>
            </a:r>
            <a:endParaRPr dirty="0"/>
          </a:p>
        </p:txBody>
      </p:sp>
      <p:sp>
        <p:nvSpPr>
          <p:cNvPr id="101" name="Google Shape;101;p20"/>
          <p:cNvSpPr txBox="1">
            <a:spLocks noGrp="1"/>
          </p:cNvSpPr>
          <p:nvPr>
            <p:ph type="body" idx="1"/>
          </p:nvPr>
        </p:nvSpPr>
        <p:spPr>
          <a:xfrm>
            <a:off x="311700" y="1504689"/>
            <a:ext cx="8333537" cy="3416400"/>
          </a:xfrm>
          <a:prstGeom prst="rect">
            <a:avLst/>
          </a:prstGeom>
        </p:spPr>
        <p:txBody>
          <a:bodyPr spcFirstLastPara="1" wrap="square" lIns="91425" tIns="91425" rIns="91425" bIns="91425" anchor="t" anchorCtr="0">
            <a:normAutofit/>
          </a:bodyPr>
          <a:lstStyle/>
          <a:p>
            <a:pPr marL="457200" lvl="0" indent="0" algn="ctr" rtl="0">
              <a:lnSpc>
                <a:spcPct val="107916"/>
              </a:lnSpc>
              <a:spcBef>
                <a:spcPts val="0"/>
              </a:spcBef>
              <a:spcAft>
                <a:spcPts val="800"/>
              </a:spcAft>
              <a:buNone/>
            </a:pPr>
            <a:r>
              <a:rPr lang="en-US" dirty="0"/>
              <a:t>“This project aims to gain insights into the patterns and trends of natural disasters in the US over the past 70 years. It involves:</a:t>
            </a:r>
          </a:p>
          <a:p>
            <a:pPr marL="800100" lvl="0" indent="-342900" algn="ctr" rtl="0">
              <a:lnSpc>
                <a:spcPct val="107916"/>
              </a:lnSpc>
              <a:spcBef>
                <a:spcPts val="0"/>
              </a:spcBef>
              <a:spcAft>
                <a:spcPts val="800"/>
              </a:spcAft>
              <a:buAutoNum type="arabicPeriod"/>
            </a:pPr>
            <a:r>
              <a:rPr lang="en-US" dirty="0"/>
              <a:t>identifying the most common types of disasters and total occurrences within different regions throughout the U.S., </a:t>
            </a:r>
          </a:p>
          <a:p>
            <a:pPr marL="800100" lvl="0" indent="-342900" algn="ctr" rtl="0">
              <a:lnSpc>
                <a:spcPct val="107916"/>
              </a:lnSpc>
              <a:spcBef>
                <a:spcPts val="0"/>
              </a:spcBef>
              <a:spcAft>
                <a:spcPts val="800"/>
              </a:spcAft>
              <a:buAutoNum type="arabicPeriod"/>
            </a:pPr>
            <a:r>
              <a:rPr lang="en-US" dirty="0"/>
              <a:t>analyzing the frequency of disasters over the years, </a:t>
            </a:r>
          </a:p>
          <a:p>
            <a:pPr marL="800100" lvl="0" indent="-342900" algn="ctr" rtl="0">
              <a:lnSpc>
                <a:spcPct val="107916"/>
              </a:lnSpc>
              <a:spcBef>
                <a:spcPts val="0"/>
              </a:spcBef>
              <a:spcAft>
                <a:spcPts val="800"/>
              </a:spcAft>
              <a:buAutoNum type="arabicPeriod"/>
            </a:pPr>
            <a:r>
              <a:rPr lang="en-US" dirty="0"/>
              <a:t>investigating correlations between disaster types and their occurrences in certain times of the year and </a:t>
            </a:r>
          </a:p>
          <a:p>
            <a:pPr marL="800100" lvl="0" indent="-342900" algn="ctr" rtl="0">
              <a:lnSpc>
                <a:spcPct val="107916"/>
              </a:lnSpc>
              <a:spcBef>
                <a:spcPts val="0"/>
              </a:spcBef>
              <a:spcAft>
                <a:spcPts val="800"/>
              </a:spcAft>
              <a:buAutoNum type="arabicPeriod"/>
            </a:pPr>
            <a:r>
              <a:rPr lang="en-US" dirty="0"/>
              <a:t>assessing the effectiveness of disaster declarations and responses. </a:t>
            </a:r>
            <a:br>
              <a:rPr lang="en-US" dirty="0"/>
            </a:br>
            <a:endParaRPr lang="en-US" dirty="0"/>
          </a:p>
          <a:p>
            <a:pPr lvl="0" indent="0" algn="ctr" rtl="0">
              <a:lnSpc>
                <a:spcPct val="107916"/>
              </a:lnSpc>
              <a:spcBef>
                <a:spcPts val="0"/>
              </a:spcBef>
              <a:spcAft>
                <a:spcPts val="800"/>
              </a:spcAft>
              <a:buNone/>
            </a:pPr>
            <a:r>
              <a:rPr lang="en-US" dirty="0"/>
              <a:t>The analysis will utilize various data visualization techniques such as bar charts, time series line plots, pie charts, and stacked bar charts to present the findings effectively.”</a:t>
            </a:r>
            <a:endParaRPr dirty="0"/>
          </a:p>
        </p:txBody>
      </p:sp>
    </p:spTree>
    <p:extLst>
      <p:ext uri="{BB962C8B-B14F-4D97-AF65-F5344CB8AC3E}">
        <p14:creationId xmlns:p14="http://schemas.microsoft.com/office/powerpoint/2010/main" val="126069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90369" y="495775"/>
            <a:ext cx="4641143" cy="331894"/>
          </a:xfrm>
          <a:prstGeom prst="rect">
            <a:avLst/>
          </a:prstGeom>
        </p:spPr>
        <p:txBody>
          <a:bodyPr spcFirstLastPara="1" vert="horz" lIns="91440" tIns="45720" rIns="91440" bIns="45720" rtlCol="0" anchor="t" anchorCtr="0">
            <a:normAutofit fontScale="90000"/>
          </a:bodyPr>
          <a:lstStyle/>
          <a:p>
            <a:pPr marL="457200" lvl="0" indent="-317500" defTabSz="457200">
              <a:lnSpc>
                <a:spcPct val="90000"/>
              </a:lnSpc>
              <a:spcBef>
                <a:spcPct val="0"/>
              </a:spcBef>
              <a:spcAft>
                <a:spcPts val="0"/>
              </a:spcAft>
              <a:buClr>
                <a:srgbClr val="000000"/>
              </a:buClr>
              <a:buSzPts val="1400"/>
            </a:pPr>
            <a:br>
              <a:rPr lang="en-US" sz="1800" dirty="0">
                <a:solidFill>
                  <a:srgbClr val="EBEBEB"/>
                </a:solidFill>
                <a:sym typeface="Calibri"/>
              </a:rPr>
            </a:br>
            <a:endParaRPr lang="en-US" sz="1800" dirty="0">
              <a:solidFill>
                <a:srgbClr val="EBEBEB"/>
              </a:solidFill>
              <a:sym typeface="Calibri"/>
            </a:endParaRPr>
          </a:p>
        </p:txBody>
      </p:sp>
      <p:sp>
        <p:nvSpPr>
          <p:cNvPr id="3" name="TextBox 2">
            <a:extLst>
              <a:ext uri="{FF2B5EF4-FFF2-40B4-BE49-F238E27FC236}">
                <a16:creationId xmlns:a16="http://schemas.microsoft.com/office/drawing/2014/main" id="{BCA599F7-09D5-1ED4-9B18-75465FC5232E}"/>
              </a:ext>
            </a:extLst>
          </p:cNvPr>
          <p:cNvSpPr txBox="1"/>
          <p:nvPr/>
        </p:nvSpPr>
        <p:spPr>
          <a:xfrm>
            <a:off x="390369" y="1200150"/>
            <a:ext cx="4641142" cy="2839064"/>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endParaRPr lang="en-US" sz="1400" dirty="0">
              <a:solidFill>
                <a:srgbClr val="FFFFFF"/>
              </a:solidFill>
              <a:latin typeface="+mj-lt"/>
              <a:ea typeface="+mj-ea"/>
              <a:cs typeface="+mj-cs"/>
              <a:sym typeface="Calibri"/>
            </a:endParaRPr>
          </a:p>
          <a:p>
            <a:pPr>
              <a:spcBef>
                <a:spcPts val="1000"/>
              </a:spcBef>
              <a:buClr>
                <a:schemeClr val="bg2">
                  <a:lumMod val="40000"/>
                  <a:lumOff val="60000"/>
                </a:schemeClr>
              </a:buClr>
              <a:buSzPct val="80000"/>
              <a:buFont typeface="Wingdings 3" charset="2"/>
              <a:buChar char=""/>
            </a:pPr>
            <a:endParaRPr lang="en-US" sz="1400" dirty="0">
              <a:solidFill>
                <a:srgbClr val="FFFFFF"/>
              </a:solidFill>
              <a:latin typeface="+mj-lt"/>
              <a:ea typeface="+mj-ea"/>
              <a:cs typeface="+mj-cs"/>
            </a:endParaRPr>
          </a:p>
        </p:txBody>
      </p:sp>
      <p:pic>
        <p:nvPicPr>
          <p:cNvPr id="89" name="Picture 88" descr="Zigzag indicator line">
            <a:extLst>
              <a:ext uri="{FF2B5EF4-FFF2-40B4-BE49-F238E27FC236}">
                <a16:creationId xmlns:a16="http://schemas.microsoft.com/office/drawing/2014/main" id="{CC6EBFE5-EBA8-C1D5-E5A2-A88538E5F2A2}"/>
              </a:ext>
            </a:extLst>
          </p:cNvPr>
          <p:cNvPicPr>
            <a:picLocks noChangeAspect="1"/>
          </p:cNvPicPr>
          <p:nvPr/>
        </p:nvPicPr>
        <p:blipFill rotWithShape="1">
          <a:blip r:embed="rId4"/>
          <a:srcRect l="23422" r="28270"/>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pic>
        <p:nvPicPr>
          <p:cNvPr id="2" name="Picture 1" descr="A graph with blue and purple bars&#10;&#10;Description automatically generated">
            <a:extLst>
              <a:ext uri="{FF2B5EF4-FFF2-40B4-BE49-F238E27FC236}">
                <a16:creationId xmlns:a16="http://schemas.microsoft.com/office/drawing/2014/main" id="{EC867D5D-5658-685F-52C7-C144E3AF2DA4}"/>
              </a:ext>
            </a:extLst>
          </p:cNvPr>
          <p:cNvPicPr>
            <a:picLocks noChangeAspect="1"/>
          </p:cNvPicPr>
          <p:nvPr/>
        </p:nvPicPr>
        <p:blipFill rotWithShape="1">
          <a:blip r:embed="rId5"/>
          <a:srcRect r="39072"/>
          <a:stretch/>
        </p:blipFill>
        <p:spPr>
          <a:xfrm>
            <a:off x="67676" y="942251"/>
            <a:ext cx="5354205" cy="3042893"/>
          </a:xfrm>
          <a:prstGeom prst="rect">
            <a:avLst/>
          </a:prstGeom>
        </p:spPr>
      </p:pic>
      <p:pic>
        <p:nvPicPr>
          <p:cNvPr id="4" name="Picture 3" descr="A white rectangular sign with different colored stripes&#10;&#10;Description automatically generated">
            <a:extLst>
              <a:ext uri="{FF2B5EF4-FFF2-40B4-BE49-F238E27FC236}">
                <a16:creationId xmlns:a16="http://schemas.microsoft.com/office/drawing/2014/main" id="{1B321B90-219F-D3F7-74F8-162F45A5C3AD}"/>
              </a:ext>
            </a:extLst>
          </p:cNvPr>
          <p:cNvPicPr>
            <a:picLocks noChangeAspect="1"/>
          </p:cNvPicPr>
          <p:nvPr/>
        </p:nvPicPr>
        <p:blipFill>
          <a:blip r:embed="rId6"/>
          <a:stretch>
            <a:fillRect/>
          </a:stretch>
        </p:blipFill>
        <p:spPr>
          <a:xfrm>
            <a:off x="390369" y="3818003"/>
            <a:ext cx="1462376" cy="1100095"/>
          </a:xfrm>
          <a:prstGeom prst="rect">
            <a:avLst/>
          </a:prstGeom>
        </p:spPr>
      </p:pic>
      <p:sp>
        <p:nvSpPr>
          <p:cNvPr id="6" name="TextBox 5">
            <a:extLst>
              <a:ext uri="{FF2B5EF4-FFF2-40B4-BE49-F238E27FC236}">
                <a16:creationId xmlns:a16="http://schemas.microsoft.com/office/drawing/2014/main" id="{B2C80300-06CC-FE9D-703B-FE71E2F26F69}"/>
              </a:ext>
            </a:extLst>
          </p:cNvPr>
          <p:cNvSpPr txBox="1"/>
          <p:nvPr/>
        </p:nvSpPr>
        <p:spPr>
          <a:xfrm>
            <a:off x="162039" y="116737"/>
            <a:ext cx="5165479" cy="830997"/>
          </a:xfrm>
          <a:prstGeom prst="rect">
            <a:avLst/>
          </a:prstGeom>
          <a:noFill/>
        </p:spPr>
        <p:txBody>
          <a:bodyPr wrap="square">
            <a:spAutoFit/>
          </a:bodyPr>
          <a:lstStyle/>
          <a:p>
            <a:r>
              <a:rPr lang="en-US" sz="2400" b="0" i="0" kern="1200" dirty="0">
                <a:solidFill>
                  <a:schemeClr val="tx1"/>
                </a:solidFill>
                <a:latin typeface="+mj-lt"/>
                <a:ea typeface="+mj-ea"/>
                <a:cs typeface="+mj-cs"/>
              </a:rPr>
              <a:t>Count of disasters filed as various incident types</a:t>
            </a:r>
            <a:endParaRPr lang="en-US" sz="2400" dirty="0"/>
          </a:p>
        </p:txBody>
      </p:sp>
    </p:spTree>
    <p:extLst>
      <p:ext uri="{BB962C8B-B14F-4D97-AF65-F5344CB8AC3E}">
        <p14:creationId xmlns:p14="http://schemas.microsoft.com/office/powerpoint/2010/main" val="164292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 name="Picture 15">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 name="Oval 17">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 name="Picture 19">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2" name="Picture 21">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4" name="Rectangle 23">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E57E3AD3-F5EC-A473-1F81-8EAEB04BC00A}"/>
              </a:ext>
            </a:extLst>
          </p:cNvPr>
          <p:cNvSpPr txBox="1"/>
          <p:nvPr/>
        </p:nvSpPr>
        <p:spPr>
          <a:xfrm>
            <a:off x="484584" y="339538"/>
            <a:ext cx="3124185" cy="10503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600" u="sng">
                <a:solidFill>
                  <a:schemeClr val="tx2"/>
                </a:solidFill>
                <a:latin typeface="+mj-lt"/>
                <a:ea typeface="+mj-ea"/>
                <a:cs typeface="+mj-cs"/>
              </a:rPr>
              <a:t>Longest Response Ranges:</a:t>
            </a:r>
          </a:p>
        </p:txBody>
      </p:sp>
      <p:sp>
        <p:nvSpPr>
          <p:cNvPr id="26" name="Freeform: Shape 25">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53114" y="-47700"/>
            <a:ext cx="51435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8"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descr="A green bar graph with black text&#10;&#10;Description automatically generated">
            <a:extLst>
              <a:ext uri="{FF2B5EF4-FFF2-40B4-BE49-F238E27FC236}">
                <a16:creationId xmlns:a16="http://schemas.microsoft.com/office/drawing/2014/main" id="{9C46B777-F178-0C38-C813-79DD631A3E56}"/>
              </a:ext>
            </a:extLst>
          </p:cNvPr>
          <p:cNvPicPr>
            <a:picLocks noChangeAspect="1"/>
          </p:cNvPicPr>
          <p:nvPr/>
        </p:nvPicPr>
        <p:blipFill>
          <a:blip r:embed="rId8"/>
          <a:stretch>
            <a:fillRect/>
          </a:stretch>
        </p:blipFill>
        <p:spPr>
          <a:xfrm>
            <a:off x="4188578" y="339538"/>
            <a:ext cx="4851559" cy="2114548"/>
          </a:xfrm>
          <a:prstGeom prst="rect">
            <a:avLst/>
          </a:prstGeom>
          <a:effectLst/>
        </p:spPr>
      </p:pic>
      <p:sp>
        <p:nvSpPr>
          <p:cNvPr id="30" name="Rectangle 29">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B00EA9A6-6E16-786B-8563-C73F8AE449EE}"/>
              </a:ext>
            </a:extLst>
          </p:cNvPr>
          <p:cNvSpPr txBox="1"/>
          <p:nvPr/>
        </p:nvSpPr>
        <p:spPr>
          <a:xfrm>
            <a:off x="484584" y="1539688"/>
            <a:ext cx="3123860" cy="3146611"/>
          </a:xfrm>
          <a:prstGeom prst="rect">
            <a:avLst/>
          </a:prstGeom>
        </p:spPr>
        <p:txBody>
          <a:bodyPr vert="horz" lIns="91440" tIns="45720" rIns="91440" bIns="45720" rtlCol="0">
            <a:norm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Severe Storms emerged as one of the most prevalent natural disasters, accounting for 27.3% of all recorded incidents, highlighting their recurrent nature and significant impact on communities, particularly in regions prone to severe weather events.</a:t>
            </a:r>
          </a:p>
          <a:p>
            <a:pPr marL="285750" indent="-285750">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1100">
                <a:latin typeface="+mj-lt"/>
                <a:ea typeface="+mj-ea"/>
                <a:cs typeface="+mj-cs"/>
              </a:rPr>
              <a:t>Floods also represent a substantial portion of the dataset, accounting for 16.7% of incidents, underlining their recurring occurrence and the critical need for effective floodplain management and preparedness measures.</a:t>
            </a:r>
          </a:p>
          <a:p>
            <a:pPr marL="285750" indent="-285750">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endParaRPr lang="en-US" sz="1100">
              <a:latin typeface="+mj-lt"/>
              <a:ea typeface="+mj-ea"/>
              <a:cs typeface="+mj-cs"/>
            </a:endParaRPr>
          </a:p>
        </p:txBody>
      </p:sp>
      <p:pic>
        <p:nvPicPr>
          <p:cNvPr id="2" name="Picture 1" descr="A bar graph with numbers and symbols&#10;&#10;Description automatically generated">
            <a:extLst>
              <a:ext uri="{FF2B5EF4-FFF2-40B4-BE49-F238E27FC236}">
                <a16:creationId xmlns:a16="http://schemas.microsoft.com/office/drawing/2014/main" id="{E721C1E7-17E0-5579-EE03-8EC231A612CC}"/>
              </a:ext>
            </a:extLst>
          </p:cNvPr>
          <p:cNvPicPr>
            <a:picLocks noChangeAspect="1"/>
          </p:cNvPicPr>
          <p:nvPr/>
        </p:nvPicPr>
        <p:blipFill>
          <a:blip r:embed="rId9"/>
          <a:stretch>
            <a:fillRect/>
          </a:stretch>
        </p:blipFill>
        <p:spPr>
          <a:xfrm>
            <a:off x="4114864" y="2654113"/>
            <a:ext cx="4922444" cy="2289361"/>
          </a:xfrm>
          <a:prstGeom prst="rect">
            <a:avLst/>
          </a:prstGeom>
          <a:effectLst/>
        </p:spPr>
      </p:pic>
    </p:spTree>
    <p:extLst>
      <p:ext uri="{BB962C8B-B14F-4D97-AF65-F5344CB8AC3E}">
        <p14:creationId xmlns:p14="http://schemas.microsoft.com/office/powerpoint/2010/main" val="277396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2" name="Picture 21">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0D6E2F00-203D-4D4C-AF1F-6EF60B1D47FE}"/>
              </a:ext>
            </a:extLst>
          </p:cNvPr>
          <p:cNvSpPr txBox="1"/>
          <p:nvPr/>
        </p:nvSpPr>
        <p:spPr>
          <a:xfrm>
            <a:off x="484584" y="339538"/>
            <a:ext cx="3124185" cy="10503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600" u="sng">
                <a:solidFill>
                  <a:schemeClr val="tx2"/>
                </a:solidFill>
                <a:latin typeface="+mj-lt"/>
                <a:ea typeface="+mj-ea"/>
                <a:cs typeface="+mj-cs"/>
              </a:rPr>
              <a:t>Shortest Response Ranges:</a:t>
            </a:r>
          </a:p>
        </p:txBody>
      </p:sp>
      <p:sp>
        <p:nvSpPr>
          <p:cNvPr id="28" name="Freeform: Shape 27">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53114" y="-47700"/>
            <a:ext cx="51435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30"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 name="Picture 9" descr="A graph of a number of people&#10;&#10;Description automatically generated with medium confidence">
            <a:extLst>
              <a:ext uri="{FF2B5EF4-FFF2-40B4-BE49-F238E27FC236}">
                <a16:creationId xmlns:a16="http://schemas.microsoft.com/office/drawing/2014/main" id="{40971554-8110-15C4-8A74-21D71788286E}"/>
              </a:ext>
            </a:extLst>
          </p:cNvPr>
          <p:cNvPicPr>
            <a:picLocks noChangeAspect="1"/>
          </p:cNvPicPr>
          <p:nvPr/>
        </p:nvPicPr>
        <p:blipFill>
          <a:blip r:embed="rId8"/>
          <a:stretch>
            <a:fillRect/>
          </a:stretch>
        </p:blipFill>
        <p:spPr>
          <a:xfrm>
            <a:off x="4187321" y="285507"/>
            <a:ext cx="4852507" cy="2048041"/>
          </a:xfrm>
          <a:prstGeom prst="rect">
            <a:avLst/>
          </a:prstGeom>
          <a:effectLst/>
        </p:spPr>
      </p:pic>
      <p:sp>
        <p:nvSpPr>
          <p:cNvPr id="32" name="Rectangle 31">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B00EA9A6-6E16-786B-8563-C73F8AE449EE}"/>
              </a:ext>
            </a:extLst>
          </p:cNvPr>
          <p:cNvSpPr txBox="1"/>
          <p:nvPr/>
        </p:nvSpPr>
        <p:spPr>
          <a:xfrm>
            <a:off x="484584" y="1539688"/>
            <a:ext cx="3123860" cy="3146611"/>
          </a:xfrm>
          <a:prstGeom prst="rect">
            <a:avLst/>
          </a:prstGeom>
        </p:spPr>
        <p:txBody>
          <a:bodyPr vert="horz" lIns="91440" tIns="45720" rIns="91440" bIns="45720" rtlCol="0">
            <a:norm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700" dirty="0">
                <a:latin typeface="+mj-lt"/>
                <a:ea typeface="+mj-ea"/>
                <a:cs typeface="+mj-cs"/>
              </a:rPr>
              <a:t> Biological incidents, comprising 12.3% of the dataset, indicate the importance of addressing public health preparedness and response strategies in the face of emerging diseases and pandemics.</a:t>
            </a:r>
          </a:p>
          <a:p>
            <a:pPr marL="285750" indent="-285750">
              <a:lnSpc>
                <a:spcPct val="90000"/>
              </a:lnSpc>
              <a:spcBef>
                <a:spcPts val="1000"/>
              </a:spcBef>
              <a:buClr>
                <a:schemeClr val="bg2">
                  <a:lumMod val="40000"/>
                  <a:lumOff val="60000"/>
                </a:schemeClr>
              </a:buClr>
              <a:buSzPct val="80000"/>
              <a:buFont typeface="Wingdings 3" charset="2"/>
              <a:buChar char=""/>
            </a:pPr>
            <a:endParaRPr lang="en-US" sz="1700" dirty="0">
              <a:latin typeface="+mj-lt"/>
              <a:ea typeface="+mj-ea"/>
              <a:cs typeface="+mj-cs"/>
            </a:endParaRPr>
          </a:p>
          <a:p>
            <a:pPr>
              <a:lnSpc>
                <a:spcPct val="90000"/>
              </a:lnSpc>
              <a:spcBef>
                <a:spcPts val="1000"/>
              </a:spcBef>
              <a:buClr>
                <a:schemeClr val="bg2">
                  <a:lumMod val="40000"/>
                  <a:lumOff val="60000"/>
                </a:schemeClr>
              </a:buClr>
              <a:buSzPct val="80000"/>
            </a:pPr>
            <a:r>
              <a:rPr lang="en-US" sz="1700" dirty="0">
                <a:latin typeface="+mj-lt"/>
                <a:ea typeface="+mj-ea"/>
                <a:cs typeface="+mj-cs"/>
              </a:rPr>
              <a:t> </a:t>
            </a:r>
          </a:p>
        </p:txBody>
      </p:sp>
      <p:pic>
        <p:nvPicPr>
          <p:cNvPr id="2" name="Picture 1" descr="A graph of a number of red lines&#10;&#10;Description automatically generated with medium confidence">
            <a:extLst>
              <a:ext uri="{FF2B5EF4-FFF2-40B4-BE49-F238E27FC236}">
                <a16:creationId xmlns:a16="http://schemas.microsoft.com/office/drawing/2014/main" id="{1809118F-7C2D-A344-E99D-BFFEBD71B32C}"/>
              </a:ext>
            </a:extLst>
          </p:cNvPr>
          <p:cNvPicPr>
            <a:picLocks noChangeAspect="1"/>
          </p:cNvPicPr>
          <p:nvPr/>
        </p:nvPicPr>
        <p:blipFill>
          <a:blip r:embed="rId9"/>
          <a:stretch>
            <a:fillRect/>
          </a:stretch>
        </p:blipFill>
        <p:spPr>
          <a:xfrm>
            <a:off x="4187321" y="2649724"/>
            <a:ext cx="4921922" cy="1924248"/>
          </a:xfrm>
          <a:prstGeom prst="rect">
            <a:avLst/>
          </a:prstGeom>
          <a:effectLst/>
        </p:spPr>
      </p:pic>
    </p:spTree>
    <p:extLst>
      <p:ext uri="{BB962C8B-B14F-4D97-AF65-F5344CB8AC3E}">
        <p14:creationId xmlns:p14="http://schemas.microsoft.com/office/powerpoint/2010/main" val="294186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Conclusion of our Analysis</a:t>
            </a:r>
            <a:endParaRPr dirty="0"/>
          </a:p>
        </p:txBody>
      </p:sp>
      <p:sp>
        <p:nvSpPr>
          <p:cNvPr id="101" name="Google Shape;101;p20"/>
          <p:cNvSpPr txBox="1">
            <a:spLocks noGrp="1"/>
          </p:cNvSpPr>
          <p:nvPr>
            <p:ph type="body" idx="1"/>
          </p:nvPr>
        </p:nvSpPr>
        <p:spPr>
          <a:xfrm>
            <a:off x="311700" y="1504689"/>
            <a:ext cx="8333537" cy="3416400"/>
          </a:xfrm>
          <a:prstGeom prst="rect">
            <a:avLst/>
          </a:prstGeom>
        </p:spPr>
        <p:txBody>
          <a:bodyPr spcFirstLastPara="1" wrap="square" lIns="91425" tIns="91425" rIns="91425" bIns="91425" anchor="t" anchorCtr="0">
            <a:normAutofit fontScale="92500" lnSpcReduction="20000"/>
          </a:bodyPr>
          <a:lstStyle/>
          <a:p>
            <a:pPr marL="457200" lvl="0" indent="0" algn="ctr" rtl="0">
              <a:lnSpc>
                <a:spcPct val="107916"/>
              </a:lnSpc>
              <a:spcBef>
                <a:spcPts val="0"/>
              </a:spcBef>
              <a:spcAft>
                <a:spcPts val="800"/>
              </a:spcAft>
              <a:buNone/>
            </a:pPr>
            <a:r>
              <a:rPr lang="en-US" dirty="0"/>
              <a:t>Planning for future natural disasters is an imperative responsibility for cities statewide as the frequency and severity of such events continue to rise due to climate change and urbanization. A comprehensive approach that integrates disaster preparedness, mitigation, response, and recovery strategies is essential for safeguarding communities and minimizing the devastating impacts of natural </a:t>
            </a:r>
            <a:r>
              <a:rPr lang="en-US"/>
              <a:t>hazards.</a:t>
            </a:r>
            <a:br>
              <a:rPr lang="en-US"/>
            </a:br>
            <a:endParaRPr lang="en-US" dirty="0"/>
          </a:p>
          <a:p>
            <a:pPr marL="457200" lvl="0" indent="0" algn="ctr" rtl="0">
              <a:lnSpc>
                <a:spcPct val="107916"/>
              </a:lnSpc>
              <a:spcBef>
                <a:spcPts val="0"/>
              </a:spcBef>
              <a:spcAft>
                <a:spcPts val="800"/>
              </a:spcAft>
              <a:buNone/>
            </a:pPr>
            <a:r>
              <a:rPr lang="en-US" dirty="0"/>
              <a:t>What can States do?</a:t>
            </a:r>
          </a:p>
          <a:p>
            <a:pPr marL="800100" lvl="0" indent="-342900" algn="ctr" rtl="0">
              <a:lnSpc>
                <a:spcPct val="107916"/>
              </a:lnSpc>
              <a:spcBef>
                <a:spcPts val="0"/>
              </a:spcBef>
              <a:spcAft>
                <a:spcPts val="800"/>
              </a:spcAft>
              <a:buAutoNum type="arabicPeriod"/>
            </a:pPr>
            <a:r>
              <a:rPr lang="en-US" dirty="0"/>
              <a:t>Conduct thorough risk assessments to identify the specific natural hazards they are prone to and understanding their vulnerabilities. </a:t>
            </a:r>
          </a:p>
          <a:p>
            <a:pPr marL="800100" lvl="0" indent="-342900" algn="ctr" rtl="0">
              <a:lnSpc>
                <a:spcPct val="107916"/>
              </a:lnSpc>
              <a:spcBef>
                <a:spcPts val="0"/>
              </a:spcBef>
              <a:spcAft>
                <a:spcPts val="800"/>
              </a:spcAft>
              <a:buAutoNum type="arabicPeriod"/>
            </a:pPr>
            <a:r>
              <a:rPr lang="en-US" dirty="0"/>
              <a:t>Collaboration between local, state, and federal authorities, as well as partnerships with neighboring jurisdictions.</a:t>
            </a:r>
          </a:p>
          <a:p>
            <a:pPr marL="800100" lvl="0" indent="-342900" algn="ctr" rtl="0">
              <a:lnSpc>
                <a:spcPct val="107916"/>
              </a:lnSpc>
              <a:spcBef>
                <a:spcPts val="0"/>
              </a:spcBef>
              <a:spcAft>
                <a:spcPts val="800"/>
              </a:spcAft>
              <a:buAutoNum type="arabicPeriod"/>
            </a:pPr>
            <a:r>
              <a:rPr lang="en-US" dirty="0"/>
              <a:t>Embracing and investing in advanced technologies and modern communication systems.</a:t>
            </a:r>
          </a:p>
          <a:p>
            <a:pPr marL="800100" lvl="0" indent="-342900" algn="ctr" rtl="0">
              <a:lnSpc>
                <a:spcPct val="107916"/>
              </a:lnSpc>
              <a:spcBef>
                <a:spcPts val="0"/>
              </a:spcBef>
              <a:spcAft>
                <a:spcPts val="800"/>
              </a:spcAft>
              <a:buAutoNum type="arabicPeriod"/>
            </a:pPr>
            <a:r>
              <a:rPr lang="en-US" dirty="0"/>
              <a:t>Community engagement, education and support of EMS personnel.</a:t>
            </a:r>
          </a:p>
          <a:p>
            <a:pPr marL="800100" lvl="0" indent="-342900" algn="ctr" rtl="0">
              <a:lnSpc>
                <a:spcPct val="107916"/>
              </a:lnSpc>
              <a:spcBef>
                <a:spcPts val="0"/>
              </a:spcBef>
              <a:spcAft>
                <a:spcPts val="800"/>
              </a:spcAft>
              <a:buAutoNum type="arabicPeriod"/>
            </a:pPr>
            <a:r>
              <a:rPr lang="en-US" dirty="0"/>
              <a:t>Learning from our short-comings and evolve our emergency response methods.</a:t>
            </a:r>
            <a:endParaRPr dirty="0"/>
          </a:p>
        </p:txBody>
      </p:sp>
    </p:spTree>
    <p:extLst>
      <p:ext uri="{BB962C8B-B14F-4D97-AF65-F5344CB8AC3E}">
        <p14:creationId xmlns:p14="http://schemas.microsoft.com/office/powerpoint/2010/main" val="261162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9C39-9F89-5CA0-7E9F-FA1F298C3B1F}"/>
              </a:ext>
            </a:extLst>
          </p:cNvPr>
          <p:cNvSpPr>
            <a:spLocks noGrp="1"/>
          </p:cNvSpPr>
          <p:nvPr>
            <p:ph type="title"/>
          </p:nvPr>
        </p:nvSpPr>
        <p:spPr/>
        <p:txBody>
          <a:bodyPr/>
          <a:lstStyle/>
          <a:p>
            <a:r>
              <a:rPr lang="en-US" dirty="0"/>
              <a:t>Who are we? What is our purpose? </a:t>
            </a:r>
            <a:br>
              <a:rPr lang="en-US" dirty="0"/>
            </a:br>
            <a:endParaRPr lang="en-US" dirty="0"/>
          </a:p>
        </p:txBody>
      </p:sp>
      <p:sp>
        <p:nvSpPr>
          <p:cNvPr id="3" name="Text Placeholder 2">
            <a:extLst>
              <a:ext uri="{FF2B5EF4-FFF2-40B4-BE49-F238E27FC236}">
                <a16:creationId xmlns:a16="http://schemas.microsoft.com/office/drawing/2014/main" id="{F99B4404-FB6B-39C5-425F-ED86EB76A7E7}"/>
              </a:ext>
            </a:extLst>
          </p:cNvPr>
          <p:cNvSpPr>
            <a:spLocks noGrp="1"/>
          </p:cNvSpPr>
          <p:nvPr>
            <p:ph type="body" idx="1"/>
          </p:nvPr>
        </p:nvSpPr>
        <p:spPr>
          <a:xfrm>
            <a:off x="191682" y="766497"/>
            <a:ext cx="4380318" cy="1050398"/>
          </a:xfrm>
        </p:spPr>
        <p:txBody>
          <a:bodyPr/>
          <a:lstStyle/>
          <a:p>
            <a:r>
              <a:rPr lang="en-US" dirty="0"/>
              <a:t>We are FEMA. Federal Emergency Management Agency</a:t>
            </a:r>
          </a:p>
        </p:txBody>
      </p:sp>
      <p:sp>
        <p:nvSpPr>
          <p:cNvPr id="4" name="Content Placeholder 3">
            <a:extLst>
              <a:ext uri="{FF2B5EF4-FFF2-40B4-BE49-F238E27FC236}">
                <a16:creationId xmlns:a16="http://schemas.microsoft.com/office/drawing/2014/main" id="{2415901F-4AB6-D26C-16EB-51ACE00944F4}"/>
              </a:ext>
            </a:extLst>
          </p:cNvPr>
          <p:cNvSpPr>
            <a:spLocks noGrp="1"/>
          </p:cNvSpPr>
          <p:nvPr>
            <p:ph sz="half" idx="2"/>
          </p:nvPr>
        </p:nvSpPr>
        <p:spPr>
          <a:xfrm>
            <a:off x="294085" y="1923454"/>
            <a:ext cx="3297254" cy="2806304"/>
          </a:xfrm>
        </p:spPr>
        <p:txBody>
          <a:bodyPr>
            <a:normAutofit fontScale="85000" lnSpcReduction="20000"/>
          </a:bodyPr>
          <a:lstStyle/>
          <a:p>
            <a:pPr>
              <a:buFont typeface="Wingdings" panose="05000000000000000000" pitchFamily="2" charset="2"/>
              <a:buChar char="v"/>
            </a:pPr>
            <a:r>
              <a:rPr lang="en-US" dirty="0"/>
              <a:t>The President can declare an emergency for any occasion or instance when the President determines federal assistance is needed.  </a:t>
            </a:r>
          </a:p>
          <a:p>
            <a:pPr>
              <a:buFont typeface="Wingdings" panose="05000000000000000000" pitchFamily="2" charset="2"/>
              <a:buChar char="v"/>
            </a:pPr>
            <a:r>
              <a:rPr lang="en-US" dirty="0"/>
              <a:t>Emergency declarations supplement State and local or Indian tribal government efforts in providing emergency services, such as the protection of lives, property, public health, and safety, or to lessen or avert the threat of a catastrophe in any part of the United States.  </a:t>
            </a:r>
          </a:p>
          <a:p>
            <a:pPr>
              <a:buFont typeface="Wingdings" panose="05000000000000000000" pitchFamily="2" charset="2"/>
              <a:buChar char="v"/>
            </a:pPr>
            <a:r>
              <a:rPr lang="en-US" dirty="0"/>
              <a:t>The total amount of assistance provided for in a single emergency may not exceed $5 million. The President shall report to Congress if this amount is exceeded.</a:t>
            </a:r>
          </a:p>
          <a:p>
            <a:pPr>
              <a:buFont typeface="Wingdings" panose="05000000000000000000" pitchFamily="2" charset="2"/>
              <a:buChar char="v"/>
            </a:pPr>
            <a:endParaRPr lang="en-US" dirty="0"/>
          </a:p>
        </p:txBody>
      </p:sp>
      <p:sp>
        <p:nvSpPr>
          <p:cNvPr id="5" name="Text Placeholder 4">
            <a:extLst>
              <a:ext uri="{FF2B5EF4-FFF2-40B4-BE49-F238E27FC236}">
                <a16:creationId xmlns:a16="http://schemas.microsoft.com/office/drawing/2014/main" id="{38E24EBA-D2A1-2CBE-CA97-E6A341A25BBE}"/>
              </a:ext>
            </a:extLst>
          </p:cNvPr>
          <p:cNvSpPr>
            <a:spLocks noGrp="1"/>
          </p:cNvSpPr>
          <p:nvPr>
            <p:ph type="body" sz="quarter" idx="3"/>
          </p:nvPr>
        </p:nvSpPr>
        <p:spPr>
          <a:xfrm>
            <a:off x="4240872" y="1065490"/>
            <a:ext cx="3297254" cy="717947"/>
          </a:xfrm>
        </p:spPr>
        <p:txBody>
          <a:bodyPr/>
          <a:lstStyle/>
          <a:p>
            <a:r>
              <a:rPr lang="en-US" dirty="0"/>
              <a:t>How can we anticipate the future?</a:t>
            </a:r>
          </a:p>
        </p:txBody>
      </p:sp>
      <p:sp>
        <p:nvSpPr>
          <p:cNvPr id="6" name="Content Placeholder 5">
            <a:extLst>
              <a:ext uri="{FF2B5EF4-FFF2-40B4-BE49-F238E27FC236}">
                <a16:creationId xmlns:a16="http://schemas.microsoft.com/office/drawing/2014/main" id="{F9BC9C39-4B5C-486C-9560-AC8BCEC320BA}"/>
              </a:ext>
            </a:extLst>
          </p:cNvPr>
          <p:cNvSpPr>
            <a:spLocks noGrp="1"/>
          </p:cNvSpPr>
          <p:nvPr>
            <p:ph sz="quarter" idx="4"/>
          </p:nvPr>
        </p:nvSpPr>
        <p:spPr/>
        <p:txBody>
          <a:bodyPr>
            <a:normAutofit fontScale="85000" lnSpcReduction="20000"/>
          </a:bodyPr>
          <a:lstStyle/>
          <a:p>
            <a:r>
              <a:rPr lang="en-US" dirty="0"/>
              <a:t>Provide quicker relief to affected states in times </a:t>
            </a:r>
            <a:r>
              <a:rPr lang="en-US"/>
              <a:t>of emergency</a:t>
            </a:r>
            <a:endParaRPr lang="en-US" dirty="0"/>
          </a:p>
        </p:txBody>
      </p:sp>
      <p:sp>
        <p:nvSpPr>
          <p:cNvPr id="7" name="Rectangle 1">
            <a:extLst>
              <a:ext uri="{FF2B5EF4-FFF2-40B4-BE49-F238E27FC236}">
                <a16:creationId xmlns:a16="http://schemas.microsoft.com/office/drawing/2014/main" id="{DFD2F22F-4F38-037D-59D6-D208F1AF3E5B}"/>
              </a:ext>
            </a:extLst>
          </p:cNvPr>
          <p:cNvSpPr>
            <a:spLocks noChangeArrowheads="1"/>
          </p:cNvSpPr>
          <p:nvPr/>
        </p:nvSpPr>
        <p:spPr bwMode="auto">
          <a:xfrm>
            <a:off x="0" y="0"/>
            <a:ext cx="3752850" cy="0"/>
          </a:xfrm>
          <a:prstGeom prst="rect">
            <a:avLst/>
          </a:prstGeom>
          <a:solidFill>
            <a:srgbClr val="2225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D1D2D3"/>
                </a:solidFill>
                <a:effectLst/>
                <a:latin typeface="Slack-Lato"/>
              </a:rPr>
              <a:t>Are there any missing or incomplete data points, and if so, how will they be handled during the analysis?</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852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7ED9D-7F82-932D-CBCE-EB63C2CE98F3}"/>
              </a:ext>
            </a:extLst>
          </p:cNvPr>
          <p:cNvSpPr>
            <a:spLocks noGrp="1"/>
          </p:cNvSpPr>
          <p:nvPr>
            <p:ph type="title"/>
          </p:nvPr>
        </p:nvSpPr>
        <p:spPr/>
        <p:txBody>
          <a:bodyPr/>
          <a:lstStyle/>
          <a:p>
            <a:r>
              <a:rPr lang="en-US" dirty="0"/>
              <a:t>August 2023’s Stats</a:t>
            </a:r>
          </a:p>
        </p:txBody>
      </p:sp>
      <p:sp>
        <p:nvSpPr>
          <p:cNvPr id="3" name="Content Placeholder 2">
            <a:extLst>
              <a:ext uri="{FF2B5EF4-FFF2-40B4-BE49-F238E27FC236}">
                <a16:creationId xmlns:a16="http://schemas.microsoft.com/office/drawing/2014/main" id="{58E83B57-1625-26AE-0B33-A16073F1E0DF}"/>
              </a:ext>
            </a:extLst>
          </p:cNvPr>
          <p:cNvSpPr>
            <a:spLocks noGrp="1"/>
          </p:cNvSpPr>
          <p:nvPr>
            <p:ph idx="1"/>
          </p:nvPr>
        </p:nvSpPr>
        <p:spPr>
          <a:xfrm>
            <a:off x="530142" y="1260456"/>
            <a:ext cx="6962426" cy="3744191"/>
          </a:xfrm>
        </p:spPr>
        <p:txBody>
          <a:bodyPr>
            <a:normAutofit/>
          </a:bodyPr>
          <a:lstStyle/>
          <a:p>
            <a:pPr>
              <a:buFont typeface="Wingdings" panose="05000000000000000000" pitchFamily="2" charset="2"/>
              <a:buChar char="v"/>
            </a:pPr>
            <a:r>
              <a:rPr lang="en-US" dirty="0"/>
              <a:t>Individual Assistance in $235.4M</a:t>
            </a:r>
          </a:p>
          <a:p>
            <a:pPr lvl="1">
              <a:buFont typeface="Wingdings" panose="05000000000000000000" pitchFamily="2" charset="2"/>
              <a:buChar char="v"/>
            </a:pPr>
            <a:r>
              <a:rPr lang="en-US" dirty="0"/>
              <a:t>Grants to disaster survivors (in millions) so far in 2023.</a:t>
            </a:r>
            <a:br>
              <a:rPr lang="en-US" dirty="0"/>
            </a:br>
            <a:endParaRPr lang="en-US" dirty="0"/>
          </a:p>
          <a:p>
            <a:pPr>
              <a:buFont typeface="Wingdings" panose="05000000000000000000" pitchFamily="2" charset="2"/>
              <a:buChar char="v"/>
            </a:pPr>
            <a:r>
              <a:rPr lang="en-US" dirty="0"/>
              <a:t>2023 Mitigation Grants</a:t>
            </a:r>
          </a:p>
          <a:p>
            <a:pPr lvl="1">
              <a:buFont typeface="Wingdings" panose="05000000000000000000" pitchFamily="2" charset="2"/>
              <a:buChar char="v"/>
            </a:pPr>
            <a:r>
              <a:rPr lang="en-US" dirty="0"/>
              <a:t>847 Number of hazard mitigation assistance sub-grants so far in 2023.</a:t>
            </a:r>
            <a:br>
              <a:rPr lang="en-US" dirty="0"/>
            </a:br>
            <a:endParaRPr lang="en-US" dirty="0"/>
          </a:p>
          <a:p>
            <a:pPr>
              <a:buFont typeface="Wingdings" panose="05000000000000000000" pitchFamily="2" charset="2"/>
              <a:buChar char="v"/>
            </a:pPr>
            <a:r>
              <a:rPr lang="en-US" dirty="0"/>
              <a:t>2023 Disaster Declarations</a:t>
            </a:r>
          </a:p>
          <a:p>
            <a:pPr lvl="1">
              <a:buFont typeface="Wingdings" panose="05000000000000000000" pitchFamily="2" charset="2"/>
              <a:buChar char="v"/>
            </a:pPr>
            <a:r>
              <a:rPr lang="en-US" dirty="0"/>
              <a:t>63 Disaster declarations for states and counties.</a:t>
            </a:r>
            <a:br>
              <a:rPr lang="en-US" dirty="0"/>
            </a:br>
            <a:endParaRPr lang="en-US" dirty="0"/>
          </a:p>
          <a:p>
            <a:pPr>
              <a:buFont typeface="Wingdings" panose="05000000000000000000" pitchFamily="2" charset="2"/>
              <a:buChar char="v"/>
            </a:pPr>
            <a:r>
              <a:rPr lang="en-US" dirty="0"/>
              <a:t>2023 Fire Incidents</a:t>
            </a:r>
          </a:p>
          <a:p>
            <a:pPr lvl="1">
              <a:buFont typeface="Wingdings" panose="05000000000000000000" pitchFamily="2" charset="2"/>
              <a:buChar char="v"/>
            </a:pPr>
            <a:r>
              <a:rPr lang="en-US" dirty="0"/>
              <a:t>16 Fire Incidents for states and counties.</a:t>
            </a:r>
          </a:p>
        </p:txBody>
      </p:sp>
    </p:spTree>
    <p:extLst>
      <p:ext uri="{BB962C8B-B14F-4D97-AF65-F5344CB8AC3E}">
        <p14:creationId xmlns:p14="http://schemas.microsoft.com/office/powerpoint/2010/main" val="241762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5747966" y="1154300"/>
            <a:ext cx="3299784" cy="2299880"/>
          </a:xfrm>
          <a:prstGeom prst="rect">
            <a:avLst/>
          </a:prstGeom>
        </p:spPr>
        <p:txBody>
          <a:bodyPr spcFirstLastPara="1" vert="horz" lIns="91440" tIns="45720" rIns="91440" bIns="45720" rtlCol="0" anchor="b" anchorCtr="0">
            <a:normAutofit fontScale="90000"/>
          </a:bodyPr>
          <a:lstStyle/>
          <a:p>
            <a:pPr marL="0" lvl="0" indent="0" algn="ctr" defTabSz="457200">
              <a:spcBef>
                <a:spcPct val="0"/>
              </a:spcBef>
              <a:spcAft>
                <a:spcPts val="0"/>
              </a:spcAft>
            </a:pPr>
            <a:r>
              <a:rPr lang="en-US" sz="3600" b="1" u="sng" dirty="0">
                <a:solidFill>
                  <a:schemeClr val="bg2">
                    <a:lumMod val="40000"/>
                    <a:lumOff val="60000"/>
                  </a:schemeClr>
                </a:solidFill>
              </a:rPr>
              <a:t>25</a:t>
            </a:r>
            <a:r>
              <a:rPr lang="en-US" sz="3600" dirty="0">
                <a:solidFill>
                  <a:srgbClr val="EBEBEB"/>
                </a:solidFill>
              </a:rPr>
              <a:t> total types of natural disasters found in our dataset.</a:t>
            </a:r>
          </a:p>
        </p:txBody>
      </p:sp>
      <p:pic>
        <p:nvPicPr>
          <p:cNvPr id="97" name="Picture 96" descr="An abstract blue pattern with numbers">
            <a:extLst>
              <a:ext uri="{FF2B5EF4-FFF2-40B4-BE49-F238E27FC236}">
                <a16:creationId xmlns:a16="http://schemas.microsoft.com/office/drawing/2014/main" id="{F1EA88C1-CD3F-9EFE-C70F-CFBE417EF598}"/>
              </a:ext>
            </a:extLst>
          </p:cNvPr>
          <p:cNvPicPr>
            <a:picLocks noChangeAspect="1"/>
          </p:cNvPicPr>
          <p:nvPr/>
        </p:nvPicPr>
        <p:blipFill rotWithShape="1">
          <a:blip r:embed="rId4"/>
          <a:srcRect l="11025" r="4112"/>
          <a:stretch/>
        </p:blipFill>
        <p:spPr>
          <a:xfrm>
            <a:off x="0" y="10"/>
            <a:ext cx="5819935" cy="5143490"/>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Tree>
    <p:extLst>
      <p:ext uri="{BB962C8B-B14F-4D97-AF65-F5344CB8AC3E}">
        <p14:creationId xmlns:p14="http://schemas.microsoft.com/office/powerpoint/2010/main" val="78699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5"/>
                                        </p:tgtEl>
                                        <p:attrNameLst>
                                          <p:attrName>style.visibility</p:attrName>
                                        </p:attrNameLst>
                                      </p:cBhvr>
                                      <p:to>
                                        <p:strVal val="visible"/>
                                      </p:to>
                                    </p:set>
                                    <p:animEffect transition="in" filter="fade">
                                      <p:cBhvr>
                                        <p:cTn id="7"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3674-010E-B0E1-26C6-1CC127D7B4BC}"/>
              </a:ext>
            </a:extLst>
          </p:cNvPr>
          <p:cNvSpPr>
            <a:spLocks noGrp="1"/>
          </p:cNvSpPr>
          <p:nvPr>
            <p:ph type="title"/>
          </p:nvPr>
        </p:nvSpPr>
        <p:spPr>
          <a:xfrm>
            <a:off x="94901" y="-2408898"/>
            <a:ext cx="4529768" cy="3247097"/>
          </a:xfrm>
        </p:spPr>
        <p:txBody>
          <a:bodyPr vert="horz" lIns="91440" tIns="45720" rIns="91440" bIns="45720" rtlCol="0" anchor="b">
            <a:normAutofit/>
          </a:bodyPr>
          <a:lstStyle/>
          <a:p>
            <a:pPr defTabSz="457200">
              <a:spcBef>
                <a:spcPct val="0"/>
              </a:spcBef>
            </a:pPr>
            <a:r>
              <a:rPr lang="en-US" sz="4500" b="1">
                <a:solidFill>
                  <a:schemeClr val="tx2"/>
                </a:solidFill>
              </a:rPr>
              <a:t>The top 10:</a:t>
            </a:r>
            <a:endParaRPr lang="en-US" sz="4500" b="1" dirty="0">
              <a:solidFill>
                <a:schemeClr val="tx2"/>
              </a:solidFill>
            </a:endParaRPr>
          </a:p>
        </p:txBody>
      </p:sp>
      <p:pic>
        <p:nvPicPr>
          <p:cNvPr id="5" name="Picture 4" descr="A pie chart with different colored circles&#10;&#10;Description automatically generated">
            <a:extLst>
              <a:ext uri="{FF2B5EF4-FFF2-40B4-BE49-F238E27FC236}">
                <a16:creationId xmlns:a16="http://schemas.microsoft.com/office/drawing/2014/main" id="{E0D94338-E81D-FFF2-230A-A57C825B0050}"/>
              </a:ext>
            </a:extLst>
          </p:cNvPr>
          <p:cNvPicPr>
            <a:picLocks noChangeAspect="1"/>
          </p:cNvPicPr>
          <p:nvPr/>
        </p:nvPicPr>
        <p:blipFill>
          <a:blip r:embed="rId3"/>
          <a:stretch>
            <a:fillRect/>
          </a:stretch>
        </p:blipFill>
        <p:spPr>
          <a:xfrm>
            <a:off x="2905761" y="808811"/>
            <a:ext cx="6146226" cy="4211144"/>
          </a:xfrm>
          <a:prstGeom prst="rect">
            <a:avLst/>
          </a:prstGeom>
        </p:spPr>
      </p:pic>
      <p:graphicFrame>
        <p:nvGraphicFramePr>
          <p:cNvPr id="8" name="TextBox 5">
            <a:extLst>
              <a:ext uri="{FF2B5EF4-FFF2-40B4-BE49-F238E27FC236}">
                <a16:creationId xmlns:a16="http://schemas.microsoft.com/office/drawing/2014/main" id="{B16D4EF7-20D1-C794-783F-D096E1CCC1D7}"/>
              </a:ext>
            </a:extLst>
          </p:cNvPr>
          <p:cNvGraphicFramePr/>
          <p:nvPr/>
        </p:nvGraphicFramePr>
        <p:xfrm>
          <a:off x="225246" y="1058782"/>
          <a:ext cx="2516081" cy="40934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042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E474E23-3732-5B1C-BAE7-92515A85F934}"/>
              </a:ext>
            </a:extLst>
          </p:cNvPr>
          <p:cNvSpPr>
            <a:spLocks noGrp="1"/>
          </p:cNvSpPr>
          <p:nvPr>
            <p:ph type="title"/>
          </p:nvPr>
        </p:nvSpPr>
        <p:spPr>
          <a:xfrm>
            <a:off x="482891" y="1085849"/>
            <a:ext cx="2331469" cy="1083564"/>
          </a:xfrm>
        </p:spPr>
        <p:txBody>
          <a:bodyPr vert="horz" lIns="91440" tIns="45720" rIns="91440" bIns="45720" rtlCol="0" anchor="b">
            <a:normAutofit/>
          </a:bodyPr>
          <a:lstStyle/>
          <a:p>
            <a:pPr defTabSz="457200">
              <a:spcBef>
                <a:spcPct val="0"/>
              </a:spcBef>
            </a:pPr>
            <a:r>
              <a:rPr lang="en-US" sz="2400" b="0" i="0" kern="1200">
                <a:solidFill>
                  <a:srgbClr val="EBEBEB"/>
                </a:solidFill>
                <a:latin typeface="+mj-lt"/>
                <a:ea typeface="+mj-ea"/>
                <a:cs typeface="+mj-cs"/>
              </a:rPr>
              <a:t>Other:</a:t>
            </a:r>
          </a:p>
        </p:txBody>
      </p:sp>
      <p:sp>
        <p:nvSpPr>
          <p:cNvPr id="27"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9" name="Freeform: Shape 28">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1" name="Rectangle 30">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B2DE4F2F-5512-EEB4-C784-7AF7835539E9}"/>
              </a:ext>
            </a:extLst>
          </p:cNvPr>
          <p:cNvSpPr txBox="1"/>
          <p:nvPr/>
        </p:nvSpPr>
        <p:spPr>
          <a:xfrm>
            <a:off x="482891" y="2304288"/>
            <a:ext cx="2331043" cy="2210562"/>
          </a:xfrm>
          <a:prstGeom prst="rect">
            <a:avLst/>
          </a:prstGeom>
        </p:spPr>
        <p:txBody>
          <a:bodyPr vert="horz" lIns="91440" tIns="45720" rIns="91440" bIns="45720" rtlCol="0">
            <a:normAutofit/>
          </a:bodyPr>
          <a:lstStyle/>
          <a:p>
            <a:pPr marL="171450" indent="-171450">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Upon regrouping the remaining 15 disaster types into an “Other” category, we realized there already was a “other” category listed as a type of disaster within our dataset. We renamed this type as “Misc.” and includes: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Power Outage/Failures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High Winds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Gas Leak Explosions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Tidal Waves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West Nile Virus</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Water Shortage</a:t>
            </a:r>
          </a:p>
          <a:p>
            <a:pPr>
              <a:lnSpc>
                <a:spcPct val="90000"/>
              </a:lnSpc>
              <a:spcBef>
                <a:spcPts val="1000"/>
              </a:spcBef>
              <a:buClr>
                <a:schemeClr val="bg2">
                  <a:lumMod val="40000"/>
                  <a:lumOff val="60000"/>
                </a:schemeClr>
              </a:buClr>
              <a:buSzPct val="80000"/>
              <a:buFont typeface="Wingdings 3" charset="2"/>
              <a:buChar char=""/>
            </a:pPr>
            <a:r>
              <a:rPr lang="en-US" sz="700">
                <a:solidFill>
                  <a:srgbClr val="FFFFFF"/>
                </a:solidFill>
                <a:latin typeface="+mj-lt"/>
                <a:ea typeface="+mj-ea"/>
                <a:cs typeface="+mj-cs"/>
              </a:rPr>
              <a:t>	- etc. </a:t>
            </a:r>
          </a:p>
          <a:p>
            <a:pPr>
              <a:lnSpc>
                <a:spcPct val="90000"/>
              </a:lnSpc>
              <a:spcBef>
                <a:spcPts val="1000"/>
              </a:spcBef>
              <a:buClr>
                <a:schemeClr val="bg2">
                  <a:lumMod val="40000"/>
                  <a:lumOff val="60000"/>
                </a:schemeClr>
              </a:buClr>
              <a:buSzPct val="80000"/>
              <a:buFont typeface="Wingdings 3" charset="2"/>
              <a:buChar char=""/>
            </a:pPr>
            <a:endParaRPr lang="en-US" sz="700">
              <a:solidFill>
                <a:srgbClr val="FFFFFF"/>
              </a:solidFill>
              <a:latin typeface="+mj-lt"/>
              <a:ea typeface="+mj-ea"/>
              <a:cs typeface="+mj-cs"/>
            </a:endParaRPr>
          </a:p>
        </p:txBody>
      </p:sp>
      <p:pic>
        <p:nvPicPr>
          <p:cNvPr id="4" name="Picture 3" descr="A pie chart with different colored circles&#10;&#10;Description automatically generated">
            <a:extLst>
              <a:ext uri="{FF2B5EF4-FFF2-40B4-BE49-F238E27FC236}">
                <a16:creationId xmlns:a16="http://schemas.microsoft.com/office/drawing/2014/main" id="{0B6F67DC-C444-3DE2-075D-EA4AE1FE98C6}"/>
              </a:ext>
            </a:extLst>
          </p:cNvPr>
          <p:cNvPicPr>
            <a:picLocks noChangeAspect="1"/>
          </p:cNvPicPr>
          <p:nvPr/>
        </p:nvPicPr>
        <p:blipFill>
          <a:blip r:embed="rId6"/>
          <a:stretch>
            <a:fillRect/>
          </a:stretch>
        </p:blipFill>
        <p:spPr>
          <a:xfrm>
            <a:off x="3373500" y="524512"/>
            <a:ext cx="5770500" cy="3938369"/>
          </a:xfrm>
          <a:prstGeom prst="rect">
            <a:avLst/>
          </a:prstGeom>
          <a:effectLst/>
        </p:spPr>
      </p:pic>
    </p:spTree>
    <p:extLst>
      <p:ext uri="{BB962C8B-B14F-4D97-AF65-F5344CB8AC3E}">
        <p14:creationId xmlns:p14="http://schemas.microsoft.com/office/powerpoint/2010/main" val="1628037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0" name="Picture 3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61" name="Picture 4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62" name="Oval 4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3" name="Picture 4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64" name="Picture 4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65" name="Rectangle 4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Rectangle 5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580E03D-D931-C38C-D4E5-44C2861F55CA}"/>
              </a:ext>
            </a:extLst>
          </p:cNvPr>
          <p:cNvSpPr txBox="1"/>
          <p:nvPr/>
        </p:nvSpPr>
        <p:spPr>
          <a:xfrm>
            <a:off x="6143943" y="994410"/>
            <a:ext cx="2514282" cy="22998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0" i="0" kern="1200">
                <a:solidFill>
                  <a:srgbClr val="EBEBEB"/>
                </a:solidFill>
                <a:latin typeface="+mj-lt"/>
                <a:ea typeface="+mj-ea"/>
                <a:cs typeface="+mj-cs"/>
              </a:rPr>
              <a:t>Total amount of natural disaster occurrences per state: </a:t>
            </a:r>
          </a:p>
        </p:txBody>
      </p:sp>
      <p:sp>
        <p:nvSpPr>
          <p:cNvPr id="6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8" name="Freeform: Shape 5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Rectangle 5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descr="A graph of a number of people&#10;&#10;Description automatically generated with medium confidence">
            <a:extLst>
              <a:ext uri="{FF2B5EF4-FFF2-40B4-BE49-F238E27FC236}">
                <a16:creationId xmlns:a16="http://schemas.microsoft.com/office/drawing/2014/main" id="{E87F78A6-B059-557D-02BC-2B3F6E619520}"/>
              </a:ext>
            </a:extLst>
          </p:cNvPr>
          <p:cNvPicPr>
            <a:picLocks noChangeAspect="1"/>
          </p:cNvPicPr>
          <p:nvPr/>
        </p:nvPicPr>
        <p:blipFill>
          <a:blip r:embed="rId6"/>
          <a:stretch>
            <a:fillRect/>
          </a:stretch>
        </p:blipFill>
        <p:spPr>
          <a:xfrm>
            <a:off x="-11989" y="934185"/>
            <a:ext cx="5670157" cy="3080188"/>
          </a:xfrm>
          <a:prstGeom prst="rect">
            <a:avLst/>
          </a:prstGeom>
          <a:effectLst/>
        </p:spPr>
      </p:pic>
    </p:spTree>
    <p:extLst>
      <p:ext uri="{BB962C8B-B14F-4D97-AF65-F5344CB8AC3E}">
        <p14:creationId xmlns:p14="http://schemas.microsoft.com/office/powerpoint/2010/main" val="3694636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6000627" y="994410"/>
            <a:ext cx="2657598" cy="2299880"/>
          </a:xfrm>
          <a:prstGeom prst="rect">
            <a:avLst/>
          </a:prstGeom>
        </p:spPr>
        <p:txBody>
          <a:bodyPr spcFirstLastPara="1" vert="horz" lIns="91440" tIns="45720" rIns="91440" bIns="45720" rtlCol="0" anchor="b" anchorCtr="0">
            <a:normAutofit/>
          </a:bodyPr>
          <a:lstStyle/>
          <a:p>
            <a:pPr marL="0" lvl="0" indent="0" algn="ctr" defTabSz="457200">
              <a:spcBef>
                <a:spcPct val="0"/>
              </a:spcBef>
              <a:spcAft>
                <a:spcPts val="0"/>
              </a:spcAft>
            </a:pPr>
            <a:r>
              <a:rPr lang="en-US" sz="3600" dirty="0">
                <a:solidFill>
                  <a:srgbClr val="EBEBEB"/>
                </a:solidFill>
              </a:rPr>
              <a:t>70 years of data</a:t>
            </a:r>
          </a:p>
        </p:txBody>
      </p:sp>
      <p:pic>
        <p:nvPicPr>
          <p:cNvPr id="97" name="Picture 96" descr="An abstract blue pattern with numbers">
            <a:extLst>
              <a:ext uri="{FF2B5EF4-FFF2-40B4-BE49-F238E27FC236}">
                <a16:creationId xmlns:a16="http://schemas.microsoft.com/office/drawing/2014/main" id="{F1EA88C1-CD3F-9EFE-C70F-CFBE417EF598}"/>
              </a:ext>
            </a:extLst>
          </p:cNvPr>
          <p:cNvPicPr>
            <a:picLocks noChangeAspect="1"/>
          </p:cNvPicPr>
          <p:nvPr/>
        </p:nvPicPr>
        <p:blipFill rotWithShape="1">
          <a:blip r:embed="rId4"/>
          <a:srcRect l="11025" r="4112"/>
          <a:stretch/>
        </p:blipFill>
        <p:spPr>
          <a:xfrm>
            <a:off x="0" y="10"/>
            <a:ext cx="5819935" cy="5143490"/>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4" name="TextBox 3">
            <a:extLst>
              <a:ext uri="{FF2B5EF4-FFF2-40B4-BE49-F238E27FC236}">
                <a16:creationId xmlns:a16="http://schemas.microsoft.com/office/drawing/2014/main" id="{5CDC2C23-4207-52ED-6BD5-6A33D090D2D6}"/>
              </a:ext>
            </a:extLst>
          </p:cNvPr>
          <p:cNvSpPr txBox="1"/>
          <p:nvPr/>
        </p:nvSpPr>
        <p:spPr>
          <a:xfrm>
            <a:off x="5655733" y="3536859"/>
            <a:ext cx="3664373" cy="338554"/>
          </a:xfrm>
          <a:prstGeom prst="rect">
            <a:avLst/>
          </a:prstGeom>
          <a:noFill/>
        </p:spPr>
        <p:txBody>
          <a:bodyPr wrap="square" rtlCol="0">
            <a:spAutoFit/>
          </a:bodyPr>
          <a:lstStyle/>
          <a:p>
            <a:pPr algn="ctr"/>
            <a:r>
              <a:rPr lang="en-US" sz="1600" dirty="0"/>
              <a:t>From March 1953 to March 2023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5"/>
                                        </p:tgtEl>
                                        <p:attrNameLst>
                                          <p:attrName>style.visibility</p:attrName>
                                        </p:attrNameLst>
                                      </p:cBhvr>
                                      <p:to>
                                        <p:strVal val="visible"/>
                                      </p:to>
                                    </p:set>
                                    <p:animEffect transition="in" filter="fade">
                                      <p:cBhvr>
                                        <p:cTn id="7"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1383</TotalTime>
  <Words>1186</Words>
  <Application>Microsoft Office PowerPoint</Application>
  <PresentationFormat>On-screen Show (16:9)</PresentationFormat>
  <Paragraphs>149</Paragraphs>
  <Slides>23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Wingdings</vt:lpstr>
      <vt:lpstr>Slack-Lato</vt:lpstr>
      <vt:lpstr>Söhne</vt:lpstr>
      <vt:lpstr>Calibri</vt:lpstr>
      <vt:lpstr>Arial</vt:lpstr>
      <vt:lpstr>Wingdings 3</vt:lpstr>
      <vt:lpstr>Century Gothic</vt:lpstr>
      <vt:lpstr>Ion</vt:lpstr>
      <vt:lpstr>Natural Disasters</vt:lpstr>
      <vt:lpstr>Energy of this Analysis</vt:lpstr>
      <vt:lpstr>Who are we? What is our purpose?  </vt:lpstr>
      <vt:lpstr>August 2023’s Stats</vt:lpstr>
      <vt:lpstr>25 total types of natural disasters found in our dataset.</vt:lpstr>
      <vt:lpstr>The top 10:</vt:lpstr>
      <vt:lpstr>Other:</vt:lpstr>
      <vt:lpstr>PowerPoint Presentation</vt:lpstr>
      <vt:lpstr>70 years of data</vt:lpstr>
      <vt:lpstr>  Timeline</vt:lpstr>
      <vt:lpstr>  Timeline</vt:lpstr>
      <vt:lpstr>Analyzing Natural Disasters: Frequency and Trends Over the Years</vt:lpstr>
      <vt:lpstr>Fluctuations in frequency of different disasters </vt:lpstr>
      <vt:lpstr>Relationship between Disasters in Months </vt:lpstr>
      <vt:lpstr>Covid Years Removed </vt:lpstr>
      <vt:lpstr>Relationship between Disasters in Seasons </vt:lpstr>
      <vt:lpstr>Covid Years Removed </vt:lpstr>
      <vt:lpstr>Regional Disparity in Disaster Declarations </vt:lpstr>
      <vt:lpstr>Types of declarations in FEMA</vt:lpstr>
      <vt:lpstr> </vt:lpstr>
      <vt:lpstr>PowerPoint Presentation</vt:lpstr>
      <vt:lpstr>PowerPoint Presentation</vt:lpstr>
      <vt:lpstr>Conclusion of our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Disasters</dc:title>
  <cp:lastModifiedBy>Max Fishman</cp:lastModifiedBy>
  <cp:revision>36</cp:revision>
  <dcterms:modified xsi:type="dcterms:W3CDTF">2024-02-06T22:41:31Z</dcterms:modified>
</cp:coreProperties>
</file>